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29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F0C8-8584-4122-AB2C-D2D85750562A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65146-586E-4FD4-AA7F-5C295D0208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467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9180-7CF0-4F1D-AE68-C8B4461D90B4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71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9180-7CF0-4F1D-AE68-C8B4461D90B4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9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9180-7CF0-4F1D-AE68-C8B4461D90B4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478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2B4-CB75-4D59-B9EF-B275CD584464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7FB-D619-4E99-962B-65039F6E92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2B4-CB75-4D59-B9EF-B275CD584464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7FB-D619-4E99-962B-65039F6E92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2B4-CB75-4D59-B9EF-B275CD584464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7FB-D619-4E99-962B-65039F6E92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2B4-CB75-4D59-B9EF-B275CD584464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7FB-D619-4E99-962B-65039F6E92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2B4-CB75-4D59-B9EF-B275CD584464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7FB-D619-4E99-962B-65039F6E92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2B4-CB75-4D59-B9EF-B275CD584464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7FB-D619-4E99-962B-65039F6E92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2B4-CB75-4D59-B9EF-B275CD584464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7FB-D619-4E99-962B-65039F6E92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2B4-CB75-4D59-B9EF-B275CD584464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7FB-D619-4E99-962B-65039F6E92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2B4-CB75-4D59-B9EF-B275CD584464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7FB-D619-4E99-962B-65039F6E92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2B4-CB75-4D59-B9EF-B275CD584464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7FB-D619-4E99-962B-65039F6E92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2B4-CB75-4D59-B9EF-B275CD584464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07FB-D619-4E99-962B-65039F6E92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2B4-CB75-4D59-B9EF-B275CD584464}" type="datetimeFigureOut">
              <a:rPr lang="pl-PL" smtClean="0"/>
              <a:pPr/>
              <a:t>2017-07-08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B07FB-D619-4E99-962B-65039F6E92C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BRYŁY WOKÓŁ NAS I WE 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WSZECHŚWIECIE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00483" y="863969"/>
            <a:ext cx="5825202" cy="1646302"/>
          </a:xfrm>
        </p:spPr>
        <p:txBody>
          <a:bodyPr/>
          <a:lstStyle/>
          <a:p>
            <a:pPr algn="ctr"/>
            <a:r>
              <a:rPr lang="pl-PL" dirty="0"/>
              <a:t>Bryły w architekturze światowej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0848" y="5581460"/>
            <a:ext cx="5825202" cy="1096899"/>
          </a:xfrm>
          <a:ln>
            <a:noFill/>
          </a:ln>
        </p:spPr>
        <p:txBody>
          <a:bodyPr/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Alona Szarachmatowa, 2D</a:t>
            </a:r>
          </a:p>
        </p:txBody>
      </p:sp>
      <p:pic>
        <p:nvPicPr>
          <p:cNvPr id="13314" name="Picture 2" descr="Znalezione obrazy dla zapytania klocki dziecięc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701" b="89801" l="0" r="98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562" y="2245887"/>
            <a:ext cx="3173774" cy="333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27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15543" y="120701"/>
            <a:ext cx="7886700" cy="1325563"/>
          </a:xfrm>
        </p:spPr>
        <p:txBody>
          <a:bodyPr/>
          <a:lstStyle/>
          <a:p>
            <a:pPr algn="ctr"/>
            <a:r>
              <a:rPr lang="pl-PL" dirty="0"/>
              <a:t>Prostopadłościan</a:t>
            </a:r>
          </a:p>
        </p:txBody>
      </p:sp>
      <p:sp>
        <p:nvSpPr>
          <p:cNvPr id="4" name="Prostokąt 3"/>
          <p:cNvSpPr/>
          <p:nvPr/>
        </p:nvSpPr>
        <p:spPr>
          <a:xfrm>
            <a:off x="484532" y="1142984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4B4B4B"/>
                </a:solidFill>
                <a:effectLst/>
                <a:latin typeface="Arial" panose="020B0604020202020204" pitchFamily="34" charset="0"/>
              </a:rPr>
              <a:t>Graniastosłup, w którym wszystkie ściany są prostokątami to </a:t>
            </a:r>
            <a:r>
              <a:rPr lang="pl-PL" b="1" i="0" dirty="0">
                <a:solidFill>
                  <a:srgbClr val="4B4B4B"/>
                </a:solidFill>
                <a:effectLst/>
                <a:latin typeface="Arial" panose="020B0604020202020204" pitchFamily="34" charset="0"/>
              </a:rPr>
              <a:t>prostopadłościan.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85720" y="4549676"/>
            <a:ext cx="232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Pole powierzchni całkowitej</a:t>
            </a:r>
          </a:p>
          <a:p>
            <a:r>
              <a:rPr lang="pl-PL" dirty="0" err="1"/>
              <a:t>Pc</a:t>
            </a:r>
            <a:r>
              <a:rPr lang="pl-PL" dirty="0"/>
              <a:t> = 2ab + 2bc + 2ac </a:t>
            </a:r>
          </a:p>
          <a:p>
            <a:endParaRPr lang="pl-PL" dirty="0"/>
          </a:p>
          <a:p>
            <a:r>
              <a:rPr lang="pl-PL" dirty="0"/>
              <a:t>Objętość prostopadłościanu</a:t>
            </a:r>
          </a:p>
          <a:p>
            <a:r>
              <a:rPr lang="pl-PL" dirty="0"/>
              <a:t>V = abc </a:t>
            </a:r>
          </a:p>
          <a:p>
            <a:endParaRPr lang="pl-PL" dirty="0"/>
          </a:p>
        </p:txBody>
      </p:sp>
      <p:sp>
        <p:nvSpPr>
          <p:cNvPr id="10" name="AutoShape 13" descr="{\displaystyle D={\sqrt {a^{2}+b^{2}+c^{2}}}.}"/>
          <p:cNvSpPr>
            <a:spLocks noChangeAspect="1" noChangeArrowheads="1"/>
          </p:cNvSpPr>
          <p:nvPr/>
        </p:nvSpPr>
        <p:spPr bwMode="auto">
          <a:xfrm>
            <a:off x="4499246" y="3333471"/>
            <a:ext cx="2124490" cy="14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3" name="Picture 15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18" y="1378605"/>
            <a:ext cx="2351300" cy="336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ześcian 30"/>
          <p:cNvSpPr/>
          <p:nvPr/>
        </p:nvSpPr>
        <p:spPr>
          <a:xfrm>
            <a:off x="285720" y="1859791"/>
            <a:ext cx="1166606" cy="2330106"/>
          </a:xfrm>
          <a:prstGeom prst="cube">
            <a:avLst>
              <a:gd name="adj" fmla="val 275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2" name="Łącznik prosty 31"/>
          <p:cNvCxnSpPr>
            <a:cxnSpLocks/>
          </p:cNvCxnSpPr>
          <p:nvPr/>
        </p:nvCxnSpPr>
        <p:spPr>
          <a:xfrm>
            <a:off x="285720" y="2285992"/>
            <a:ext cx="1166606" cy="1477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e tekstowe 32"/>
          <p:cNvSpPr txBox="1"/>
          <p:nvPr/>
        </p:nvSpPr>
        <p:spPr>
          <a:xfrm>
            <a:off x="1452326" y="2554349"/>
            <a:ext cx="5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1258513" y="3886106"/>
            <a:ext cx="38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500034" y="4214818"/>
            <a:ext cx="24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809389" y="2739015"/>
            <a:ext cx="15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</a:t>
            </a:r>
          </a:p>
        </p:txBody>
      </p:sp>
      <p:pic>
        <p:nvPicPr>
          <p:cNvPr id="2067" name="Picture 19" descr="Znalezione obrazy dla zapytania prostopadłościan w życiu codzienny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714488"/>
            <a:ext cx="2645539" cy="25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Znalezione obrazy dla zapytania mleko w karton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60" y="3591134"/>
            <a:ext cx="1146476" cy="162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Znalezione obrazy dla zapytania lek na bół gardł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82" y="4207932"/>
            <a:ext cx="1445372" cy="144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Znalezione obrazy dla zapytania lego bri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54" y="5311487"/>
            <a:ext cx="1400848" cy="105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Znalezione obrazy dla zapytania cegł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877">
            <a:off x="5162341" y="4988932"/>
            <a:ext cx="1307511" cy="107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3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Aon</a:t>
            </a:r>
            <a:r>
              <a:rPr lang="pl-PL" b="1" dirty="0"/>
              <a:t> Center</a:t>
            </a:r>
            <a:endParaRPr lang="pl-PL" dirty="0"/>
          </a:p>
        </p:txBody>
      </p:sp>
      <p:pic>
        <p:nvPicPr>
          <p:cNvPr id="3" name="Picture 4" descr="Chicago September 2016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00108"/>
            <a:ext cx="2143125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061252" y="142875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err="1">
                <a:latin typeface="Arial" panose="020B0604020202020204" pitchFamily="34" charset="0"/>
              </a:rPr>
              <a:t>Aon</a:t>
            </a:r>
            <a:r>
              <a:rPr lang="pl-PL" b="1" dirty="0">
                <a:latin typeface="Arial" panose="020B0604020202020204" pitchFamily="34" charset="0"/>
              </a:rPr>
              <a:t> Center</a:t>
            </a:r>
            <a:r>
              <a:rPr lang="pl-PL" dirty="0">
                <a:latin typeface="Arial" panose="020B0604020202020204" pitchFamily="34" charset="0"/>
              </a:rPr>
              <a:t> – wieżowiec usytuowany w Chicago w Stanach Zjednoczonych zaprojektowany przez Edwarda </a:t>
            </a:r>
            <a:r>
              <a:rPr lang="pl-PL" dirty="0" err="1">
                <a:latin typeface="Arial" panose="020B0604020202020204" pitchFamily="34" charset="0"/>
              </a:rPr>
              <a:t>Durella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</a:rPr>
              <a:t>Stone’a</a:t>
            </a:r>
            <a:r>
              <a:rPr lang="pl-PL" dirty="0">
                <a:latin typeface="Arial" panose="020B0604020202020204" pitchFamily="34" charset="0"/>
              </a:rPr>
              <a:t>. Budowa rozpoczęła się w 1970 roku, a trzy lata później nastąpiło otwarcie. Obiekt posiada 83 piętra i 346,3 metra (1136 stóp) wysokości. Jest trzecim co do wysokości budynkiem w Chicago (po </a:t>
            </a:r>
            <a:r>
              <a:rPr lang="pl-PL" dirty="0" err="1">
                <a:latin typeface="Arial" panose="020B0604020202020204" pitchFamily="34" charset="0"/>
              </a:rPr>
              <a:t>Trump</a:t>
            </a:r>
            <a:r>
              <a:rPr lang="pl-PL" dirty="0">
                <a:latin typeface="Arial" panose="020B0604020202020204" pitchFamily="34" charset="0"/>
              </a:rPr>
              <a:t> Tower i </a:t>
            </a:r>
            <a:r>
              <a:rPr lang="pl-PL" dirty="0" err="1">
                <a:latin typeface="Arial" panose="020B0604020202020204" pitchFamily="34" charset="0"/>
              </a:rPr>
              <a:t>Willis</a:t>
            </a:r>
            <a:r>
              <a:rPr lang="pl-PL" dirty="0">
                <a:latin typeface="Arial" panose="020B0604020202020204" pitchFamily="34" charset="0"/>
              </a:rPr>
              <a:t> Tower). Spośród amerykańskich wysokościowców zajmuje miejsce szóste pod względem wysokości. Wykorzystywany jest przede wszystkim w celach biurowych.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007749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Sześcian</a:t>
            </a:r>
            <a:endParaRPr lang="pl-PL" dirty="0"/>
          </a:p>
        </p:txBody>
      </p:sp>
      <p:pic>
        <p:nvPicPr>
          <p:cNvPr id="3076" name="Picture 4" descr="Znalezione obrazy dla zapytania sześcian wz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4" y="1856136"/>
            <a:ext cx="1871576" cy="27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83266" y="1284069"/>
            <a:ext cx="5200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Open Sans"/>
              </a:rPr>
              <a:t>Sześcian to prostopadłościan zbudowany z 6 jednakowych kwadratów.</a:t>
            </a:r>
            <a:endParaRPr lang="pl-PL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3078" name="Picture 6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14290"/>
            <a:ext cx="1351781" cy="18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Siatki sześcian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3" y="5222374"/>
            <a:ext cx="2748027" cy="16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34071" y="4780250"/>
            <a:ext cx="236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Siatka sześcianu: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1926" y="2681946"/>
            <a:ext cx="3656985" cy="419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4359" y="569845"/>
            <a:ext cx="64475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Szkoła Zarządzania i Projektowania </a:t>
            </a:r>
            <a:r>
              <a:rPr lang="pl-PL" dirty="0" err="1"/>
              <a:t>Zollverein</a:t>
            </a:r>
            <a:r>
              <a:rPr lang="pl-PL" dirty="0"/>
              <a:t> (Essen/Niemcy)</a:t>
            </a:r>
            <a:endParaRPr lang="pl-PL" b="1" dirty="0"/>
          </a:p>
        </p:txBody>
      </p:sp>
      <p:pic>
        <p:nvPicPr>
          <p:cNvPr id="2056" name="Picture 8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45" y="2263638"/>
            <a:ext cx="3036094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3116"/>
            <a:ext cx="4278175" cy="379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909" y="202096"/>
            <a:ext cx="6447501" cy="1320800"/>
          </a:xfrm>
        </p:spPr>
        <p:txBody>
          <a:bodyPr/>
          <a:lstStyle/>
          <a:p>
            <a:pPr algn="ctr"/>
            <a:r>
              <a:rPr lang="pl-PL" dirty="0"/>
              <a:t>Walec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28" y="1101035"/>
            <a:ext cx="4743450" cy="4476750"/>
          </a:xfrm>
          <a:prstGeom prst="rect">
            <a:avLst/>
          </a:prstGeom>
        </p:spPr>
      </p:pic>
      <p:pic>
        <p:nvPicPr>
          <p:cNvPr id="5122" name="Picture 2" descr="Znalezione obrazy dla zapytania wal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770" y="1522897"/>
            <a:ext cx="2896640" cy="332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291470" y="2991304"/>
            <a:ext cx="20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941115" y="3846444"/>
            <a:ext cx="20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</a:t>
            </a:r>
          </a:p>
        </p:txBody>
      </p:sp>
      <p:pic>
        <p:nvPicPr>
          <p:cNvPr id="5124" name="Picture 4" descr="Znalezione obrazy dla zapytania oil barr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10" y="4356376"/>
            <a:ext cx="2048829" cy="244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1" y="214290"/>
            <a:ext cx="6640719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Krzywa Wieża w Pizie</a:t>
            </a:r>
          </a:p>
        </p:txBody>
      </p:sp>
      <p:pic>
        <p:nvPicPr>
          <p:cNvPr id="6146" name="Picture 2" descr="Znalezione obrazy dla zapytania krzywa wieża w piz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6" y="1532835"/>
            <a:ext cx="24638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500430" y="642918"/>
            <a:ext cx="47149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/>
            </a:r>
            <a:br>
              <a:rPr lang="pl-PL" dirty="0"/>
            </a:br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</a:rPr>
              <a:t>Krzywa Wieża w Pizie jest jedną z najbardziej znanych budowli świata, odwiedzana rocznie przez ok. 10 milionów turystów. W istocie jest dzwonnicą (kampanilą) katedralną i należy do kompleksu zabudowań w stylu romańskim na </a:t>
            </a:r>
            <a:r>
              <a:rPr lang="pl-PL" dirty="0" err="1">
                <a:solidFill>
                  <a:srgbClr val="000000"/>
                </a:solidFill>
                <a:latin typeface="Verdana" panose="020B0604030504040204" pitchFamily="34" charset="0"/>
              </a:rPr>
              <a:t>Campo</a:t>
            </a:r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</a:rPr>
              <a:t> dei </a:t>
            </a:r>
            <a:r>
              <a:rPr lang="pl-PL" dirty="0" err="1">
                <a:solidFill>
                  <a:srgbClr val="000000"/>
                </a:solidFill>
                <a:latin typeface="Verdana" panose="020B0604030504040204" pitchFamily="34" charset="0"/>
              </a:rPr>
              <a:t>Miracoli</a:t>
            </a:r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</a:rPr>
              <a:t>. Wieża o wysokości ok.55 metrów obecnie odchylona od pionu o 5 metrów, każdego roku zwiększa swe odchylenie o 1 milimetr. Wbrew obliczeniom architektów wieża do tej pory nie zawaliła się , dalej kpiąc z praw fizyki, cieszy oczy turystów. Obecnie przeprowadzane są odpowiednie prace zabezpieczające, które jednak nie dają gwarancji, że za kilkanaście lat wieża nie runie. 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6128923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909" y="182218"/>
            <a:ext cx="6447501" cy="1320800"/>
          </a:xfrm>
        </p:spPr>
        <p:txBody>
          <a:bodyPr/>
          <a:lstStyle/>
          <a:p>
            <a:pPr algn="ctr"/>
            <a:r>
              <a:rPr lang="pl-PL" dirty="0"/>
              <a:t>Kula</a:t>
            </a:r>
          </a:p>
        </p:txBody>
      </p:sp>
      <p:pic>
        <p:nvPicPr>
          <p:cNvPr id="8194" name="Picture 2" descr="Znalezione obrazy dla zapytania kula wz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056"/>
            <a:ext cx="3453408" cy="31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80" y="5765523"/>
            <a:ext cx="4593431" cy="952500"/>
          </a:xfrm>
          <a:prstGeom prst="rect">
            <a:avLst/>
          </a:prstGeom>
        </p:spPr>
      </p:pic>
      <p:pic>
        <p:nvPicPr>
          <p:cNvPr id="8196" name="Picture 4" descr="Znalezione obrazy dla zapytania ku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42" y="1812649"/>
            <a:ext cx="1463260" cy="146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nalezione obrazy dla zapytania glo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8" b="8977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10" y="2409136"/>
            <a:ext cx="1205120" cy="16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Znalezione obrazy dla zapytania мя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14" y="3585540"/>
            <a:ext cx="1300163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812640" y="1036426"/>
            <a:ext cx="4653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</a:rPr>
              <a:t>Kulą nazywamy bryłę powstałą przez obrót półokręgu dookoła osi zawierającej średnicę tego półokręgu.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850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1" y="609601"/>
            <a:ext cx="6447501" cy="72224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err="1"/>
              <a:t>Technosphere</a:t>
            </a:r>
            <a:r>
              <a:rPr lang="pl-PL" b="1" dirty="0"/>
              <a:t> – Dubaj</a:t>
            </a:r>
            <a:endParaRPr lang="pl-PL" dirty="0"/>
          </a:p>
        </p:txBody>
      </p:sp>
      <p:pic>
        <p:nvPicPr>
          <p:cNvPr id="7170" name="Picture 2" descr="http://wentylacja.com.pl/photo/article/f800x590/budynek-w-ksztalcie-pilki-i-jego-nietypowy-system-wentylacji-105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3" y="1550504"/>
            <a:ext cx="3939012" cy="38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335946" y="1550505"/>
            <a:ext cx="34507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>
                <a:solidFill>
                  <a:srgbClr val="34495E"/>
                </a:solidFill>
                <a:latin typeface="Lato"/>
              </a:rPr>
              <a:t>Technosphere</a:t>
            </a:r>
            <a:r>
              <a:rPr lang="pl-PL" dirty="0">
                <a:solidFill>
                  <a:srgbClr val="34495E"/>
                </a:solidFill>
                <a:latin typeface="Lato"/>
              </a:rPr>
              <a:t>, to projekt szklanego, ultranowoczesnego i ekologicznego budynku, który powstać ma w Dubaju. Oświetlające obiekt słońce, będzie jedynym i wyłącznym czynnikiem, dostarczającym energię do </a:t>
            </a:r>
            <a:r>
              <a:rPr lang="pl-PL" dirty="0" err="1">
                <a:solidFill>
                  <a:srgbClr val="34495E"/>
                </a:solidFill>
                <a:latin typeface="Lato"/>
              </a:rPr>
              <a:t>Technosphere</a:t>
            </a:r>
            <a:r>
              <a:rPr lang="pl-PL" dirty="0">
                <a:solidFill>
                  <a:srgbClr val="34495E"/>
                </a:solidFill>
                <a:latin typeface="Lato"/>
              </a:rPr>
              <a:t>. Kształt i wnętrze wieżowca oraz specjalnie rozlokowane zielone tarasy i ogrody, będą całodobowo zapewniać odpowiednią temperaturę i korzystny mikroklimat</a:t>
            </a:r>
            <a:r>
              <a:rPr lang="pl-PL" dirty="0" smtClean="0">
                <a:solidFill>
                  <a:srgbClr val="34495E"/>
                </a:solidFill>
                <a:latin typeface="Lato"/>
              </a:rPr>
              <a:t>. Kształt </a:t>
            </a:r>
            <a:r>
              <a:rPr lang="pl-PL" dirty="0">
                <a:solidFill>
                  <a:srgbClr val="34495E"/>
                </a:solidFill>
                <a:latin typeface="Lato"/>
              </a:rPr>
              <a:t>kuli symbolizuje jądro atomu, tworzącego Wszechświat.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278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142461"/>
            <a:ext cx="6447501" cy="71477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Stożek</a:t>
            </a:r>
          </a:p>
        </p:txBody>
      </p:sp>
      <p:pic>
        <p:nvPicPr>
          <p:cNvPr id="9218" name="Picture 2" descr="Znalezione obrazy dla zapytania stoż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88" y="1886228"/>
            <a:ext cx="4201937" cy="49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nalezione obrazy dla zapytania stoż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31" y="3191359"/>
            <a:ext cx="15716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90720" y="816931"/>
            <a:ext cx="6515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Open Sans"/>
              </a:rPr>
              <a:t>Stożek to bryła przestrzenna powstała przez obrót trójkąta prostokątnego wokół jednej z przyprostokątnych.</a:t>
            </a:r>
            <a:endParaRPr lang="pl-PL" dirty="0"/>
          </a:p>
        </p:txBody>
      </p:sp>
      <p:pic>
        <p:nvPicPr>
          <p:cNvPr id="9222" name="Picture 6" descr="Znalezione obrazy dla zapytania дорожный кону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1" y="1886228"/>
            <a:ext cx="1187726" cy="138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Znalezione obrazy dla zapytania колпа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6995">
            <a:off x="5143916" y="4331254"/>
            <a:ext cx="862629" cy="16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Znalezione obrazy dla zapytania ostrosłup w życiu codzienny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4" y="3679830"/>
            <a:ext cx="887999" cy="12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0090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	W naszej szkole, w terminie od marca do listopada 2017 roku, pod kierunkiem pani Jolanty Wójcik – wychowawcy klasy 2D, realizowany jest projekt matematyczny pt.”Bryły wokół nas i we wszechświecie”,</a:t>
            </a:r>
            <a:br>
              <a:rPr lang="pl-PL" dirty="0" smtClean="0"/>
            </a:br>
            <a:r>
              <a:rPr lang="pl-PL" dirty="0" smtClean="0"/>
              <a:t>w ramach 8 Warszawskich Inicjatyw Edukacyjnych.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dirty="0" smtClean="0"/>
              <a:t>	Głównym celem projektu jest rozwijanie wśród uczniów twórczego myślenia, rozwijanie wyobraźni przestrzennej oraz propagowanie </a:t>
            </a:r>
            <a:br>
              <a:rPr lang="pl-PL" dirty="0" smtClean="0"/>
            </a:br>
            <a:r>
              <a:rPr lang="pl-PL" dirty="0" smtClean="0"/>
              <a:t>w ciekawy sposób wiedzy matematycznej.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3618" y="361123"/>
            <a:ext cx="5149850" cy="80175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/>
              <a:t>Burdż</a:t>
            </a:r>
            <a:r>
              <a:rPr lang="pl-PL" dirty="0"/>
              <a:t> Chalifa</a:t>
            </a:r>
            <a:br>
              <a:rPr lang="pl-PL" dirty="0"/>
            </a:br>
            <a:endParaRPr lang="pl-PL" dirty="0"/>
          </a:p>
        </p:txBody>
      </p:sp>
      <p:pic>
        <p:nvPicPr>
          <p:cNvPr id="10242" name="Picture 2" descr="Znalezione obrazy dla zapytania stożek architek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381541"/>
            <a:ext cx="2541313" cy="489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337064" y="1526810"/>
            <a:ext cx="32749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22222"/>
                </a:solidFill>
                <a:latin typeface="+mj-lt"/>
              </a:rPr>
              <a:t>Budowa, rozpoczęta 21 września 2004, zakończyła się 16 sierpnia 2009 roku. Wysokość budowli wynosi 829 metrów</a:t>
            </a:r>
            <a:r>
              <a:rPr lang="pl-PL" baseline="30000" dirty="0">
                <a:solidFill>
                  <a:srgbClr val="0B0080"/>
                </a:solidFill>
                <a:latin typeface="+mj-lt"/>
              </a:rPr>
              <a:t>[</a:t>
            </a:r>
            <a:r>
              <a:rPr lang="pl-PL" dirty="0">
                <a:solidFill>
                  <a:srgbClr val="222222"/>
                </a:solidFill>
                <a:latin typeface="+mj-lt"/>
              </a:rPr>
              <a:t> i została osiągnięta 17 stycznia 2009 roku. Budynek posiada 163 piętra użytkowe.</a:t>
            </a:r>
          </a:p>
          <a:p>
            <a:r>
              <a:rPr lang="pl-PL" dirty="0">
                <a:latin typeface="+mj-lt"/>
              </a:rPr>
              <a:t>W dniu 20 maja 2008 stał się najwyższą lądową konstrukcją budowlaną jaką kiedykolwiek zbudowano (tytuł ten odebrał masztowi radiowemu w Konstantynowie, znajdującemu się w Polsce, który miał 646,38 metrów wysokości, uległ on zniszczeniu 8 sierpnia 1991).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9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2545" y="227351"/>
            <a:ext cx="64475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OSTROSŁUP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364" y="960090"/>
            <a:ext cx="4411867" cy="226939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l-PL" b="1" u="sng" dirty="0"/>
              <a:t>Ostrosłupem</a:t>
            </a:r>
            <a:r>
              <a:rPr lang="pl-PL" dirty="0"/>
              <a:t> nazywamy bryłę ograniczoną powierzchnią złożoną z jednego wielokąta o dowolnej liczbie boków-</a:t>
            </a:r>
            <a:r>
              <a:rPr lang="pl-PL" b="1" dirty="0"/>
              <a:t> podstawy ostrosłupa </a:t>
            </a:r>
            <a:r>
              <a:rPr lang="pl-PL" dirty="0"/>
              <a:t>-oraz tylu trójkątów-</a:t>
            </a:r>
            <a:r>
              <a:rPr lang="pl-PL" b="1" dirty="0"/>
              <a:t>ścian bocznych ostrosłupa </a:t>
            </a:r>
            <a:r>
              <a:rPr lang="pl-PL" dirty="0"/>
              <a:t>-ile boków ma podstawa. W zależności od ilości boków wielokąta będącego podstawą ostrosłup nazywamy </a:t>
            </a:r>
            <a:r>
              <a:rPr lang="pl-PL" u="sng" dirty="0"/>
              <a:t>trójkątnym, czworokątnym, pięciokątnym itd</a:t>
            </a:r>
            <a:r>
              <a:rPr lang="pl-PL" dirty="0"/>
              <a:t>...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26" y="3229480"/>
            <a:ext cx="4538922" cy="3280652"/>
          </a:xfrm>
          <a:prstGeom prst="rect">
            <a:avLst/>
          </a:prstGeom>
        </p:spPr>
      </p:pic>
      <p:pic>
        <p:nvPicPr>
          <p:cNvPr id="11278" name="Picture 14" descr="Znalezione obrazy dla zapytania ostrosł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50" y="1411357"/>
            <a:ext cx="2748822" cy="32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54745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Piramida Cheopsa</a:t>
            </a:r>
            <a:br>
              <a:rPr lang="pl-PL" dirty="0"/>
            </a:br>
            <a:endParaRPr lang="pl-PL" dirty="0"/>
          </a:p>
        </p:txBody>
      </p:sp>
      <p:pic>
        <p:nvPicPr>
          <p:cNvPr id="12290" name="Picture 2" descr="Znalezione obrazy dla zapytania piramida cheop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5" y="1540565"/>
            <a:ext cx="3640777" cy="30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929058" y="857233"/>
            <a:ext cx="4071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0A0A0A"/>
                </a:solidFill>
                <a:latin typeface="+mj-lt"/>
              </a:rPr>
              <a:t>1) Obwód podstawy piramidy Cheopsa podzielony przez podwójną wysokość daje liczbę Pi = 3,1415.</a:t>
            </a:r>
          </a:p>
          <a:p>
            <a:pPr algn="just"/>
            <a:r>
              <a:rPr lang="pl-PL" dirty="0">
                <a:solidFill>
                  <a:srgbClr val="0A0A0A"/>
                </a:solidFill>
                <a:latin typeface="+mj-lt"/>
              </a:rPr>
              <a:t>2) Jeśli pomnożymy wysokość piramidy przez 1000000000 to otrzymamy średnią odległość Ziemi od Słońca.</a:t>
            </a:r>
          </a:p>
          <a:p>
            <a:pPr algn="just"/>
            <a:r>
              <a:rPr lang="pl-PL" dirty="0">
                <a:solidFill>
                  <a:srgbClr val="0A0A0A"/>
                </a:solidFill>
                <a:latin typeface="+mj-lt"/>
              </a:rPr>
              <a:t>3) Południk biegnący przez piramidę jest najdłuższym biegnącym przez ląd. Dzieli on morza i kontynenty na dwie równe części.</a:t>
            </a:r>
          </a:p>
          <a:p>
            <a:pPr algn="just"/>
            <a:r>
              <a:rPr lang="pl-PL" dirty="0">
                <a:solidFill>
                  <a:srgbClr val="0A0A0A"/>
                </a:solidFill>
                <a:latin typeface="+mj-lt"/>
              </a:rPr>
              <a:t>4) Piramida posiada osiem ścian, a nie jak sądzi większość – cztery. Każda ściana boczna Wielkiej Piramidy nie jest płaskim trójkątem, ale ma wklęśnięcie. Podczas równonocy wiosennej i jesiennej, tuż po wschodzie Słońca, oświetlana jest jedynie połowa ściany bocznej.</a:t>
            </a:r>
          </a:p>
          <a:p>
            <a:pPr algn="just"/>
            <a:r>
              <a:rPr lang="pl-PL" dirty="0">
                <a:solidFill>
                  <a:srgbClr val="0A0A0A"/>
                </a:solidFill>
                <a:effectLst/>
                <a:latin typeface="+mj-lt"/>
              </a:rPr>
              <a:t>5) </a:t>
            </a:r>
            <a:r>
              <a:rPr lang="pl-PL" dirty="0">
                <a:latin typeface="+mj-lt"/>
              </a:rPr>
              <a:t>Stosunek długości i objętości piramidy odpowiada stosunkowi promienia do powierzchni koła.</a:t>
            </a:r>
            <a:endParaRPr lang="pl-PL" dirty="0">
              <a:solidFill>
                <a:srgbClr val="0A0A0A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5854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6174" y="2766391"/>
            <a:ext cx="64475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Dziękuję za uwagę!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br>
              <a:rPr lang="pl-PL" dirty="0">
                <a:sym typeface="Wingdings" panose="05000000000000000000" pitchFamily="2" charset="2"/>
              </a:rPr>
            </a:b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16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	W ramach projektu uczniowie klasy 2D znaleźli w swoim otoczeniu obiekty architektoniczne i przedmioty codziennego użytku, przypominające swoim kształtem podstawowe bryły geometryczne – graniastosłupy, ostrosłupy, kule itp.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dirty="0" smtClean="0"/>
              <a:t>	Efekty swoich poszukiwań utrwalili na zdjęciach, które posłużyły do wykonania </a:t>
            </a:r>
            <a:r>
              <a:rPr lang="pl-PL" dirty="0" err="1" smtClean="0"/>
              <a:t>fotoksiążek</a:t>
            </a:r>
            <a:r>
              <a:rPr lang="pl-PL" dirty="0" smtClean="0"/>
              <a:t>. 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170702_131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09650"/>
            <a:ext cx="8229600" cy="46212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170702_131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09650"/>
            <a:ext cx="8229600" cy="46212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	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 smtClean="0"/>
              <a:t>		W marcu uczniowie przygotowali cztery prezentacje dotyczące tematu projektu, które zostały przedstawione na forum klasy w trakcie zajęć pozalekcyjnych.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20170407_122459_BURST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142984"/>
            <a:ext cx="2541502" cy="4525963"/>
          </a:xfrm>
        </p:spPr>
      </p:pic>
      <p:pic>
        <p:nvPicPr>
          <p:cNvPr id="6" name="Symbol zastępczy zawartości 5" descr="IMG_20170425_120728_BURST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142984"/>
            <a:ext cx="2541502" cy="44831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20170407_122459_BURST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142984"/>
            <a:ext cx="2541502" cy="4525962"/>
          </a:xfrm>
        </p:spPr>
      </p:pic>
      <p:pic>
        <p:nvPicPr>
          <p:cNvPr id="6" name="Symbol zastępczy zawartości 5" descr="IMG_20170425_120728_BURST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41287" y="1142984"/>
            <a:ext cx="2517440" cy="44831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/>
              <a:t>	</a:t>
            </a:r>
            <a:r>
              <a:rPr lang="pl-PL" dirty="0" smtClean="0"/>
              <a:t>	Oto jedna z prezentacji: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226</Words>
  <Application>Microsoft Office PowerPoint</Application>
  <PresentationFormat>Pokaz na ekranie (4:3)</PresentationFormat>
  <Paragraphs>57</Paragraphs>
  <Slides>23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Arial</vt:lpstr>
      <vt:lpstr>Calibri</vt:lpstr>
      <vt:lpstr>Lato</vt:lpstr>
      <vt:lpstr>Open Sans</vt:lpstr>
      <vt:lpstr>Verdana</vt:lpstr>
      <vt:lpstr>Wingdings</vt:lpstr>
      <vt:lpstr>Motyw pakietu Office</vt:lpstr>
      <vt:lpstr>BRYŁY WOKÓŁ NAS I WE   WSZECHŚWIECIE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Bryły w architekturze światowej</vt:lpstr>
      <vt:lpstr>Prostopadłościan</vt:lpstr>
      <vt:lpstr>Aon Center</vt:lpstr>
      <vt:lpstr>Sześcian</vt:lpstr>
      <vt:lpstr>Szkoła Zarządzania i Projektowania Zollverein (Essen/Niemcy)</vt:lpstr>
      <vt:lpstr>Walec</vt:lpstr>
      <vt:lpstr>Krzywa Wieża w Pizie</vt:lpstr>
      <vt:lpstr>Kula</vt:lpstr>
      <vt:lpstr>Technosphere – Dubaj</vt:lpstr>
      <vt:lpstr>Stożek</vt:lpstr>
      <vt:lpstr>Burdż Chalifa </vt:lpstr>
      <vt:lpstr>OSTROSŁUP </vt:lpstr>
      <vt:lpstr>Piramida Cheopsa </vt:lpstr>
      <vt:lpstr>Dziękuję za uwagę! 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BRYŁY WOKÓŁ NAS I WE WSZECHŚWIECIE</dc:title>
  <dc:creator>Tomek</dc:creator>
  <cp:lastModifiedBy>Krzysztof Łaszewski</cp:lastModifiedBy>
  <cp:revision>15</cp:revision>
  <dcterms:created xsi:type="dcterms:W3CDTF">2017-07-02T10:47:17Z</dcterms:created>
  <dcterms:modified xsi:type="dcterms:W3CDTF">2017-07-08T20:02:32Z</dcterms:modified>
</cp:coreProperties>
</file>