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61" r:id="rId5"/>
    <p:sldId id="262" r:id="rId6"/>
    <p:sldId id="263" r:id="rId7"/>
    <p:sldId id="273" r:id="rId8"/>
    <p:sldId id="264" r:id="rId9"/>
    <p:sldId id="269" r:id="rId10"/>
    <p:sldId id="274" r:id="rId11"/>
    <p:sldId id="270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Czy jest to zdrowsza alternatywa dla tradycyjnych papierosów 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O toksyczności e-papierosów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8" y="3619500"/>
            <a:ext cx="2486025" cy="3238500"/>
          </a:xfrm>
          <a:prstGeom prst="rect">
            <a:avLst/>
          </a:prstGeom>
        </p:spPr>
      </p:pic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" y="0"/>
            <a:ext cx="942045" cy="936000"/>
          </a:xfrm>
          <a:prstGeom prst="rect">
            <a:avLst/>
          </a:prstGeom>
        </p:spPr>
      </p:pic>
      <p:pic>
        <p:nvPicPr>
          <p:cNvPr id="1026" name="Picture 2" descr="logo_100-lat-GIS_ver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562" y="5511726"/>
            <a:ext cx="254433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6E7287A-13A0-491E-8620-5884592C720A}"/>
              </a:ext>
            </a:extLst>
          </p:cNvPr>
          <p:cNvSpPr txBox="1"/>
          <p:nvPr/>
        </p:nvSpPr>
        <p:spPr>
          <a:xfrm>
            <a:off x="2754133" y="241901"/>
            <a:ext cx="578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Powiatowa Stacja Sanitarno - Epidemiologiczna</a:t>
            </a:r>
            <a:br>
              <a:rPr lang="pl-PL" dirty="0"/>
            </a:br>
            <a:r>
              <a:rPr lang="pl-PL" dirty="0"/>
              <a:t>w m. st. Warszawie</a:t>
            </a:r>
          </a:p>
          <a:p>
            <a:pPr algn="ctr"/>
            <a:r>
              <a:rPr lang="pl-PL" dirty="0"/>
              <a:t>Ul. Kochanowskiego 21 </a:t>
            </a:r>
          </a:p>
          <a:p>
            <a:pPr algn="ctr"/>
            <a:r>
              <a:rPr lang="pl-PL" dirty="0"/>
              <a:t>01-864 Warszawa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Agata Łańska-Sarnowska</a:t>
            </a:r>
          </a:p>
          <a:p>
            <a:pPr algn="ctr"/>
            <a:r>
              <a:rPr lang="pl-PL" dirty="0"/>
              <a:t>Odział Promocji Zdrowia </a:t>
            </a:r>
          </a:p>
        </p:txBody>
      </p:sp>
    </p:spTree>
    <p:extLst>
      <p:ext uri="{BB962C8B-B14F-4D97-AF65-F5344CB8AC3E}">
        <p14:creationId xmlns:p14="http://schemas.microsoft.com/office/powerpoint/2010/main" val="310706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360618-B9C3-4215-9BB8-559DB151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Narażają na „bierne palenie”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957ADC0-18A8-451B-B747-A42295D3433F}"/>
              </a:ext>
            </a:extLst>
          </p:cNvPr>
          <p:cNvSpPr txBox="1"/>
          <p:nvPr/>
        </p:nvSpPr>
        <p:spPr>
          <a:xfrm>
            <a:off x="209725" y="2080470"/>
            <a:ext cx="1170119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Według badań średnie stężenie </a:t>
            </a:r>
            <a:r>
              <a:rPr lang="pl-PL" dirty="0" err="1">
                <a:solidFill>
                  <a:schemeClr val="bg1"/>
                </a:solidFill>
              </a:rPr>
              <a:t>kotyniny</a:t>
            </a:r>
            <a:r>
              <a:rPr lang="pl-PL" dirty="0">
                <a:solidFill>
                  <a:schemeClr val="bg1"/>
                </a:solidFill>
              </a:rPr>
              <a:t> (produkt metaboliczny nikotyny) w moczu i ślinie u osób, które mieszkały razem z użytkownikami e-papierosów było porównywalne do stężenia oznaczanego u biernych palaczy papierosów tradycyjnych. Inne badanie wykazało, że w pomieszczeniu, w którym użytkowano papierosy elektroniczne, stężenie pyłu PM 2.5 (czyli cząsteczki, która wchodzi w skład smogu) było podwyższone;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Zaskakujące okazały się wyniki badania, w którym mierzono stężenie nikotyny na płaskich powierzchniach pomieszczenia, w którym wcześniej używano e-papierosy. Nikotyna osadzała się nie tylko na podłodze, lecz nawet na drzwiach i lustrach.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sz="1600" dirty="0">
                <a:solidFill>
                  <a:srgbClr val="FF0000"/>
                </a:solidFill>
              </a:rPr>
              <a:t>         Pamiętaj: </a:t>
            </a:r>
            <a:r>
              <a:rPr lang="pl-PL" sz="1600" dirty="0"/>
              <a:t>Jeśli ktoś z Twojego otoczenia twierdzi, że używając e-papierosa </a:t>
            </a:r>
          </a:p>
          <a:p>
            <a:r>
              <a:rPr lang="pl-PL" sz="1600" dirty="0"/>
              <a:t>                         nie szkodzi Tobie ani innym–nie ma racji! Gdy palą e- papierosy </a:t>
            </a:r>
            <a:br>
              <a:rPr lang="pl-PL" sz="1600" dirty="0"/>
            </a:br>
            <a:r>
              <a:rPr lang="pl-PL" sz="1600" dirty="0"/>
              <a:t>                         w twoim otoczeniu, do Twoich płuc dostaje się bardzo uzależniająca </a:t>
            </a:r>
            <a:br>
              <a:rPr lang="pl-PL" sz="1600" dirty="0"/>
            </a:br>
            <a:r>
              <a:rPr lang="pl-PL" sz="1600" dirty="0"/>
              <a:t>                         substancja –nikotyna  oraz wiele innych szkodliwych związków!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 </a:t>
            </a:r>
          </a:p>
        </p:txBody>
      </p:sp>
      <p:pic>
        <p:nvPicPr>
          <p:cNvPr id="4" name="Obraz 3" descr="logo-Panstwowa_Insp_Sanit.png">
            <a:extLst>
              <a:ext uri="{FF2B5EF4-FFF2-40B4-BE49-F238E27FC236}">
                <a16:creationId xmlns:a16="http://schemas.microsoft.com/office/drawing/2014/main" id="{8A86943B-F375-444C-B539-E2EDC0DBCB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4694" y="753228"/>
            <a:ext cx="1056228" cy="9360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97A8F43-6C71-4B3C-82C5-CD050C775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025" y="4119248"/>
            <a:ext cx="3095537" cy="223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7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700" b="1" dirty="0"/>
              <a:t>mogą wybuchnąć !</a:t>
            </a:r>
            <a:endParaRPr lang="pl-PL" sz="2700" b="1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62885" y="2336873"/>
            <a:ext cx="9431296" cy="3599316"/>
          </a:xfrm>
        </p:spPr>
        <p:txBody>
          <a:bodyPr/>
          <a:lstStyle/>
          <a:p>
            <a:endParaRPr lang="pl-PL" dirty="0">
              <a:solidFill>
                <a:srgbClr val="002A7E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7" name="Obraz 6" descr="logo-Panstwowa_Insp_San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71472" y="825697"/>
            <a:ext cx="1056228" cy="936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04D020B-0D58-4199-8CB7-32BC215E6A8F}"/>
              </a:ext>
            </a:extLst>
          </p:cNvPr>
          <p:cNvSpPr txBox="1"/>
          <p:nvPr/>
        </p:nvSpPr>
        <p:spPr>
          <a:xfrm>
            <a:off x="352338" y="2189527"/>
            <a:ext cx="102792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Za eksplozję e-papierosów odpowiada umieszczona w nich bateria </a:t>
            </a:r>
            <a:r>
              <a:rPr lang="pl-PL" dirty="0" err="1">
                <a:solidFill>
                  <a:schemeClr val="bg1"/>
                </a:solidFill>
              </a:rPr>
              <a:t>litowo</a:t>
            </a:r>
            <a:r>
              <a:rPr lang="pl-PL" dirty="0">
                <a:solidFill>
                  <a:schemeClr val="bg1"/>
                </a:solidFill>
              </a:rPr>
              <a:t>-jonowa, która, jak każda tego typu, w określonych warunkach lub wskutek błędu konstrukcyjnego niesie zagrożenie wybuchu. W momencie zaciągania się aerozolem dochodziło do wielu poparzeń skóry twarzy.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Odnotowano również oparzenia spowodowane wybuchem papierosa elektronicznego podczas noszenia urządzenia w kieszeni spodni.</a:t>
            </a:r>
          </a:p>
          <a:p>
            <a:endParaRPr lang="pl-PL" dirty="0"/>
          </a:p>
          <a:p>
            <a:r>
              <a:rPr lang="pl-PL" b="1" dirty="0"/>
              <a:t>Pamiętaj! </a:t>
            </a:r>
            <a:r>
              <a:rPr lang="pl-PL" dirty="0"/>
              <a:t>E-papieros to nie jest zabawką! Gdy dojdzie do wybuchu litowej baterii e-papierosa możesz doznać oparzenia!</a:t>
            </a:r>
          </a:p>
          <a:p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46E902F-8FC2-4BCC-93EF-6297A3F60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3528" y="4604043"/>
            <a:ext cx="3198696" cy="216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0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DZIĘKUJĘ ZA UWAGĘ</a:t>
            </a:r>
          </a:p>
        </p:txBody>
      </p:sp>
      <p:pic>
        <p:nvPicPr>
          <p:cNvPr id="5" name="Picture 2" descr="logo_100-lat-GIS_ver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340" y="2051594"/>
            <a:ext cx="153866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40655" y="755494"/>
            <a:ext cx="942047" cy="9360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451538" y="15068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B5520A5-B6DC-4B79-AEA6-69E5B4536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370" y="2622541"/>
            <a:ext cx="2716985" cy="281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288" y="231821"/>
            <a:ext cx="4320863" cy="327123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73" y="231821"/>
            <a:ext cx="4237150" cy="327123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4174" y="3606084"/>
            <a:ext cx="9224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Przypominające flamaster smukłe urządzenia, w różnych kolorach i wzorach, są  często przedstawiane jako zdrowsza alternatywa dla tradycyjnych papierosów, które nie tylko trują nikotyną, ale też dziesiątkami innych substancji powstających w trakcie spalania tytoniu. Stąd, po tego typu gadżety często sięgają młode, dbające o zdrowie osoby lub te, które pragną rzucić palenie. Istnieje bowiem nie potwierdzona przez naukowców opinia, że e-papierosy pomagają wyjść z nałogu.</a:t>
            </a:r>
          </a:p>
        </p:txBody>
      </p:sp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94781" y="231821"/>
            <a:ext cx="1056228" cy="10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1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759854" y="330128"/>
            <a:ext cx="97879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Od kilku lat elementem rynku tytoniowego są e-papierosy. Choć ciągle brakuje naukowych badań na temat ich szkodliwości oraz skuteczności jako środka pomagającego rzucić palenie, 13% Polaków jest przekonanych, że e-papierosy mogą pomóc w zerwaniu z nałogiem. Badani deklarują także, że palą e-papierosy na przemian z tradycyjnymi papierosami lub </a:t>
            </a:r>
            <a:br>
              <a:rPr lang="pl-PL" dirty="0"/>
            </a:br>
            <a:r>
              <a:rPr lang="pl-PL" dirty="0"/>
              <a:t>w miejscach objętych zakazem palenia tytoniu. („</a:t>
            </a:r>
            <a:r>
              <a:rPr lang="pl-PL" b="1" dirty="0"/>
              <a:t>Postawy Polaków wobec palenia tytoniu –wyniki badań 2017”- </a:t>
            </a:r>
            <a:r>
              <a:rPr lang="pl-PL" dirty="0"/>
              <a:t>dla Głównego Inspektora Sanitarnego)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23" y="2411625"/>
            <a:ext cx="8694893" cy="4266012"/>
          </a:xfrm>
          <a:prstGeom prst="rect">
            <a:avLst/>
          </a:prstGeom>
        </p:spPr>
      </p:pic>
      <p:pic>
        <p:nvPicPr>
          <p:cNvPr id="4" name="Obraz 3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04032" y="164709"/>
            <a:ext cx="1056228" cy="10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6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Szkodzą drogom oddechowym</a:t>
            </a:r>
            <a:br>
              <a:rPr lang="pl-PL" b="1" dirty="0"/>
            </a:br>
            <a:endParaRPr lang="pl-PL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06061" y="2388388"/>
            <a:ext cx="10389233" cy="4218473"/>
          </a:xfrm>
        </p:spPr>
        <p:txBody>
          <a:bodyPr/>
          <a:lstStyle/>
          <a:p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E-papierosy są często opisywane jako zdrowsza alternatywa dla prawdziwych papierosów. Tymczasem ich wpływ na działanie układu  oddechowego jest identyczny jak w przypadku palenia tradycyjnych papierosów. U osób palących e-papierosy dochodzi do zwężenia dróg oddechowych, w takim samym stopniu jak po paleniu zwykłych papierosów.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333" y="4686029"/>
            <a:ext cx="2077255" cy="2046667"/>
          </a:xfrm>
          <a:prstGeom prst="rect">
            <a:avLst/>
          </a:prstGeom>
        </p:spPr>
      </p:pic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74782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9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700" b="1" dirty="0"/>
              <a:t>Wywołują choroby naczyń krwionośnych </a:t>
            </a:r>
            <a:br>
              <a:rPr lang="pl-PL" b="1" dirty="0"/>
            </a:br>
            <a:endParaRPr lang="pl-PL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5284" y="2336873"/>
            <a:ext cx="9748897" cy="359931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Zawarta w e-papierosach nikotyna ma destrukcyjny wpływ na funkcjonowanie naczyń krwionośnych. Pół godziny po wypaleniu 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e-papierosa z nikotyną dochodzi do znaczącego wzrostu ciśnienia, serce bije szybciej, a naczynia tracą elastyczność. Zwiększa to ryzyko udaru i zawału.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763" y="4604628"/>
            <a:ext cx="3026535" cy="1834268"/>
          </a:xfrm>
          <a:prstGeom prst="rect">
            <a:avLst/>
          </a:prstGeom>
        </p:spPr>
      </p:pic>
      <p:pic>
        <p:nvPicPr>
          <p:cNvPr id="6" name="Obraz 5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79271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8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400" b="1" dirty="0"/>
              <a:t>Zwiększają ryzyko choroby serca</a:t>
            </a:r>
            <a:br>
              <a:rPr lang="pl-PL" sz="2400" b="1" dirty="0"/>
            </a:br>
            <a:endParaRPr lang="pl-PL" sz="2400" strike="sngStrike" dirty="0">
              <a:solidFill>
                <a:srgbClr val="0033CC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43" y="4932068"/>
            <a:ext cx="2257764" cy="1506828"/>
          </a:xfrm>
          <a:prstGeom prst="rect">
            <a:avLst/>
          </a:prstGeo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3673" y="2336873"/>
            <a:ext cx="9740508" cy="3599316"/>
          </a:xfrm>
        </p:spPr>
        <p:txBody>
          <a:bodyPr/>
          <a:lstStyle/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Nikotyna powoduje zwiększoną aktywność współczulnego układu nerwowego odpowiedzialnego za mobilizację organizmu. Jego nieustanne pobudzenie jest związane ze zwiększonym ryzykiem chorób serca. U palących e-papierosy tzw. ,,zaciągających” występuje  podwyższony poziom adrenaliny w sercu, co przekłada się na zaburzenia pracy serca. </a:t>
            </a:r>
            <a:r>
              <a:rPr lang="pl-PL" dirty="0"/>
              <a:t>Zwiększa to ryzyko chorób tego organu</a:t>
            </a:r>
            <a:r>
              <a:rPr lang="pl-PL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54694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6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9AD357-3382-4676-B58A-1CF8A041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Są rakotwórcze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FAAD0D3-1515-4A5E-BCDE-61A138DCFF97}"/>
              </a:ext>
            </a:extLst>
          </p:cNvPr>
          <p:cNvSpPr txBox="1"/>
          <p:nvPr/>
        </p:nvSpPr>
        <p:spPr>
          <a:xfrm>
            <a:off x="680321" y="2508308"/>
            <a:ext cx="95634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Nikotyna zawarta w e-papierosach zwiększa ryzyko raka płuca i pęcherza moczowego. Wszystko dlatego, że uszkadza DNA i zmniejsza możliwość </a:t>
            </a:r>
            <a:r>
              <a:rPr lang="pl-PL" dirty="0" err="1">
                <a:solidFill>
                  <a:schemeClr val="bg1"/>
                </a:solidFill>
              </a:rPr>
              <a:t>samonaprawy</a:t>
            </a:r>
            <a:r>
              <a:rPr lang="pl-PL" dirty="0">
                <a:solidFill>
                  <a:schemeClr val="bg1"/>
                </a:solidFill>
              </a:rPr>
              <a:t> komórek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Oprócz nikotyny (która sama w sobie jest dla organizmu człowieka substancją toksyczną, zaburzającą działanie układu oddechowego i krążenia) w skład aerozolu wytwarzanego podczas użytkowania e-papierosa wchodzą również substancje rakotwórcze</a:t>
            </a:r>
          </a:p>
          <a:p>
            <a:r>
              <a:rPr lang="pl-PL" dirty="0">
                <a:solidFill>
                  <a:schemeClr val="bg1"/>
                </a:solidFill>
              </a:rPr>
              <a:t>Podczas stosowania niektórych modeli e-papierosa, których konstrukcja pozwala na zwiększenie temperatury tworzenia aerozolu, do układu oddechowego e-palacza dostaje się rakotwórczy formaldehyd w stężeniach porównywalnych do jego stężenia w dymie tytoniowym</a:t>
            </a:r>
          </a:p>
          <a:p>
            <a:endParaRPr lang="pl-PL" dirty="0"/>
          </a:p>
          <a:p>
            <a:r>
              <a:rPr lang="pl-PL" dirty="0"/>
              <a:t>Pamiętaj! E-</a:t>
            </a:r>
            <a:r>
              <a:rPr lang="pl-PL" dirty="0" err="1"/>
              <a:t>liquid</a:t>
            </a:r>
            <a:r>
              <a:rPr lang="pl-PL" dirty="0"/>
              <a:t>, którym napełnia się urządzenie, zawiera toksyczne ilości nikotyny!</a:t>
            </a:r>
          </a:p>
          <a:p>
            <a:endParaRPr lang="pl-PL" dirty="0"/>
          </a:p>
        </p:txBody>
      </p:sp>
      <p:pic>
        <p:nvPicPr>
          <p:cNvPr id="4" name="Obraz 3" descr="logo-Panstwowa_Insp_Sanit.png">
            <a:extLst>
              <a:ext uri="{FF2B5EF4-FFF2-40B4-BE49-F238E27FC236}">
                <a16:creationId xmlns:a16="http://schemas.microsoft.com/office/drawing/2014/main" id="{603C6609-AF41-4DF3-8E18-0F9787C280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4694" y="753228"/>
            <a:ext cx="1056228" cy="9360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FFA32E5-845C-4CF3-9298-E81F3A18B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5568" y="2508308"/>
            <a:ext cx="1481701" cy="1275406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DE7C07C-8D76-43C0-8CEC-238FBFE1D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5568" y="4110606"/>
            <a:ext cx="1481701" cy="14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9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E-papierosy: </a:t>
            </a:r>
            <a:r>
              <a:rPr lang="pl-PL" sz="2400" b="1" dirty="0"/>
              <a:t>Nie pomagają w rzuceniu nałogu paleniu!</a:t>
            </a:r>
            <a:br>
              <a:rPr lang="pl-PL" sz="2700" b="1" dirty="0"/>
            </a:br>
            <a:endParaRPr lang="pl-PL" sz="2700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0319" y="2182325"/>
            <a:ext cx="10395511" cy="4521127"/>
          </a:xfrm>
        </p:spPr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E- papierosy nie pomagają w wyjściu z nałogu, tylko podtrzymują go.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Paląc co chwilę e-papierosa, non-stop utrzymuje się stały poziom nikotyny w organizmie.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Wypalając 5,10 tradycyjnych  papierosów dzienne, ilość wprowadzonych substancji jest mniejsza niż u palacza sięgającego po e-papierosa. 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Obraz 4" descr="logo-Panstwowa_Insp_San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68110" y="825697"/>
            <a:ext cx="1056228" cy="93600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EEB66D9-8DB8-49B2-A18A-95D977D3B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4886" y="4924339"/>
            <a:ext cx="2206447" cy="164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7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E-papierosy: </a:t>
            </a:r>
            <a:r>
              <a:rPr lang="pl-PL" sz="2400" b="1" dirty="0"/>
              <a:t>Zachęcają do palenia tytoniu!</a:t>
            </a:r>
            <a:br>
              <a:rPr lang="pl-PL" sz="2400" b="1" dirty="0"/>
            </a:br>
            <a:endParaRPr lang="pl-PL" sz="2400" b="1" strike="sngStrike" dirty="0">
              <a:solidFill>
                <a:srgbClr val="0033C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8173" y="2345262"/>
            <a:ext cx="9816009" cy="35993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Osoby młode, które spróbowały palić e-papierosy, częściej sięgają po wyroby tytoniowe. Organizm domaga się kolejnej dawki nikotyny nawet wtedy, gdy deklarują że nie mają ochoty.</a:t>
            </a: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bg1"/>
                </a:solidFill>
              </a:rPr>
              <a:t>Badania pokazują, że e–papierosy dla wielu młodych ludzi, którzy nie zamierzali palić, są silnym bodźcem popychającym w stronę nałogu.</a:t>
            </a: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b="1" dirty="0"/>
              <a:t>Pamiętaj: </a:t>
            </a:r>
            <a:r>
              <a:rPr lang="pl-PL" dirty="0"/>
              <a:t>Stosowanie papierosów elektronicznych przez młodzież i młodych dorosłych zwiększa ryzyko sięgnięcia po papierosy tradycyjne w przyszłości !</a:t>
            </a:r>
          </a:p>
          <a:p>
            <a:pPr marL="0" indent="0" algn="just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5" descr="logo-Panstwowa_Insp_San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45715" y="753228"/>
            <a:ext cx="1056228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729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382</TotalTime>
  <Words>676</Words>
  <Application>Microsoft Office PowerPoint</Application>
  <PresentationFormat>Panoramiczny</PresentationFormat>
  <Paragraphs>53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Czy jest to zdrowsza alternatywa dla tradycyjnych papierosów ?</vt:lpstr>
      <vt:lpstr>Prezentacja programu PowerPoint</vt:lpstr>
      <vt:lpstr>Prezentacja programu PowerPoint</vt:lpstr>
      <vt:lpstr>E-papierosy: Szkodzą drogom oddechowym </vt:lpstr>
      <vt:lpstr>E-papierosy: Wywołują choroby naczyń krwionośnych  </vt:lpstr>
      <vt:lpstr>E-papierosy: Zwiększają ryzyko choroby serca </vt:lpstr>
      <vt:lpstr>E-papierosy: Są rakotwórcze </vt:lpstr>
      <vt:lpstr>E-papierosy: Nie pomagają w rzuceniu nałogu paleniu! </vt:lpstr>
      <vt:lpstr>E-papierosy: Zachęcają do palenia tytoniu! </vt:lpstr>
      <vt:lpstr>E-papierosy: Narażają na „bierne palenie”</vt:lpstr>
      <vt:lpstr>E-papierosy: mogą wybuchnąć !</vt:lpstr>
      <vt:lpstr>                   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Zastanów się czy warto?</dc:title>
  <dc:creator>Agata Łańska-Sarnowska</dc:creator>
  <cp:lastModifiedBy>Agata Łańska-Sarnowska</cp:lastModifiedBy>
  <cp:revision>69</cp:revision>
  <dcterms:created xsi:type="dcterms:W3CDTF">2018-11-15T13:54:20Z</dcterms:created>
  <dcterms:modified xsi:type="dcterms:W3CDTF">2019-05-29T13:04:39Z</dcterms:modified>
</cp:coreProperties>
</file>