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836ce324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836ce324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836ce324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836ce324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84626a6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84626a6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84626a68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84626a6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84626a68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84626a6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4626a68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84626a68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84626a68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84626a68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3650" y="321475"/>
            <a:ext cx="7136700" cy="14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Learning through Collaboration and Cooperation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90800" y="4404151"/>
            <a:ext cx="48705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</a:rPr>
              <a:t>Teacher’s Academy - Helsinki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373" y="1757275"/>
            <a:ext cx="2309274" cy="6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Podstawowe zasady </a:t>
            </a:r>
            <a:r>
              <a:rPr lang="pl"/>
              <a:t>współpracy</a:t>
            </a:r>
            <a:r>
              <a:rPr lang="pl"/>
              <a:t> na lekcji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bezpieczne otoczenie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małe grupy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jasne polecenia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4 TYPY GRUP: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heterogeniczne - zróżnicowane pod kątem m.in. </a:t>
            </a:r>
            <a:r>
              <a:rPr lang="pl"/>
              <a:t>umiejętności</a:t>
            </a:r>
            <a:r>
              <a:rPr lang="pl"/>
              <a:t>, płci, wieku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homogeniczne - dobrane pod kątem m.in. um</a:t>
            </a:r>
            <a:r>
              <a:rPr lang="pl"/>
              <a:t>iejętności, płci, wieku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dobrane losowo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dobrane przez uczniów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600" y="325050"/>
            <a:ext cx="2246700" cy="22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Zalety pracy w grupach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426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kształcenie umiejętności współpracy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wzięcie odpowiedzialności ucznia za proces uczenia się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wzmocnienie wiary we własne możliwości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zwiększenie motywacji do pracy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możliwość uczenia się od siebie nawzajem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umiejętność wskazania swojej roli w grupie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"/>
              <a:t>nauczycielem jest obserwatorem / moderatorem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8613"/>
            <a:ext cx="3686277" cy="368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Team building activities, czyli budowanie zespołu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Marshmallow challenge - uczniowie podzieleni na grupy mają za zadanie zbudować </a:t>
            </a:r>
            <a:r>
              <a:rPr lang="pl" sz="1400">
                <a:solidFill>
                  <a:srgbClr val="27292B"/>
                </a:solidFill>
                <a:highlight>
                  <a:srgbClr val="FFFFFF"/>
                </a:highlight>
              </a:rPr>
              <a:t>wieżę z makaronu </a:t>
            </a:r>
            <a:r>
              <a:rPr i="1" lang="pl" sz="1400">
                <a:solidFill>
                  <a:srgbClr val="27292B"/>
                </a:solidFill>
                <a:highlight>
                  <a:srgbClr val="FFFFFF"/>
                </a:highlight>
              </a:rPr>
              <a:t>spaghetti</a:t>
            </a:r>
            <a:r>
              <a:rPr lang="pl" sz="1400">
                <a:solidFill>
                  <a:srgbClr val="27292B"/>
                </a:solidFill>
                <a:highlight>
                  <a:srgbClr val="FFFFFF"/>
                </a:highlight>
              </a:rPr>
              <a:t>, taśmy i sznurka, która utrzyma piankę, czyli tytułowy </a:t>
            </a:r>
            <a:r>
              <a:rPr i="1" lang="pl" sz="1400">
                <a:solidFill>
                  <a:srgbClr val="27292B"/>
                </a:solidFill>
                <a:highlight>
                  <a:srgbClr val="FFFFFF"/>
                </a:highlight>
              </a:rPr>
              <a:t>marshmallow</a:t>
            </a:r>
            <a:r>
              <a:rPr lang="pl" sz="1400">
                <a:solidFill>
                  <a:srgbClr val="27292B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rgbClr val="27292B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7292B"/>
              </a:buClr>
              <a:buSzPts val="1400"/>
              <a:buChar char="●"/>
            </a:pPr>
            <a:r>
              <a:rPr lang="pl" sz="1400">
                <a:solidFill>
                  <a:srgbClr val="0A212D"/>
                </a:solidFill>
                <a:highlight>
                  <a:srgbClr val="FFFFFF"/>
                </a:highlight>
              </a:rPr>
              <a:t>Najlepsze i najgorsze – zadanie służy lepszemu poznaniu się klasy. Dzielimy uczniów na 4-osobowe grupy i każdemu zespołowi dajemy listę tematów, do których tworzą listy najlepszych i najgorszych przykładów, np. imię dla dużego psa, piosenkarz, polska kuchnia, miejsce wakacyjnego odpoczynku, itp.</a:t>
            </a:r>
            <a:endParaRPr sz="1400">
              <a:solidFill>
                <a:srgbClr val="0A212D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A212D"/>
              </a:buClr>
              <a:buSzPts val="1400"/>
              <a:buChar char="●"/>
            </a:pPr>
            <a:r>
              <a:rPr lang="pl" sz="1400">
                <a:solidFill>
                  <a:srgbClr val="0A212D"/>
                </a:solidFill>
                <a:highlight>
                  <a:srgbClr val="FFFFFF"/>
                </a:highlight>
              </a:rPr>
              <a:t>Milcząca  burza mózgów. To propozycja burzy mózgów, która uczy uważności i pracy zespołowej. Możemy ją wykorzystać w dowolnych okolicznościach, a ja odniosę się do poprzedniego zadania. Dajemy każdej grupie kartkę i długopis i prosimy, by w milczeniu, nie odzywając się wykonali zadanie, jakim jest rozwiązanie problemu, np. przekonanie ludzi do segregowania śmieci. Każdy w grupie wpisuje swoje 3 propozycje, przekazując sobie nawzajem  kartkę zgodnie ze wskazówkami zegara. Nie należy rozmawiać, ani powielać pomysłów poprzedników. </a:t>
            </a:r>
            <a:endParaRPr sz="1400">
              <a:solidFill>
                <a:srgbClr val="0A212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Ćwiczenia w parach / grupach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Cooperative </a:t>
            </a:r>
            <a:r>
              <a:rPr lang="pl"/>
              <a:t>graffiti</a:t>
            </a:r>
            <a:r>
              <a:rPr lang="pl"/>
              <a:t> - na dużych kartkach papieru uczniowie odpowiadają na kilka pytań nauczyciela. Uczniowie zapisują odpowiedzi różnymi kolorami. Następnie, grupy wymieniają się swoimi graffiti.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Round table / okrągły stół - grupy siadają w kręgach i w swoich grupach zapisują na kartce informacje na temat danego zagadnienia. Każdy uczeń zwraca uwagę na to, żeby nie powtórzyć informacji napisanych przez poprzednich uczniów. Następnie, grupy analizują zebrane informacje.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Corners / narożniki - numerujemy narożniki sali. Każdy narożnik, to inne zagadnienie. Dzielimy uczniów na grupy, rozchodzą się do narożników i tam omawiają dane zagadnienie. Następnie dzielą się swoimi wynikami z całą klasą.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Ćwiczenia w parach / grupach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Round Robin - rodzaj burzy mózgów na dany temat bez rozwijania, wyjaśniania i kwestionowania pomysłów. Członkowie grupy na zmianę odpowiadają na pytanie słowem, frazą lub krótkim stwierdzeniem. Uczniowie dzielą się swoimi przemyśleniami pojedynczo, aż wszyscy będą mieli możliwość zabrania głosu.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Uzupełnianie informacji - uczniowie indywidualnie pracują nad danym zagadnieniem / ćwiczeniem. Później porównują swoje wyniki w parach. Następnie, pary łączą się w grupy i uzupełniają swoje informacje.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"/>
              <a:t>Save the last word - uczniowie wybierają z tekstu jedno zdanie. Reszta grupy próbuje zgadnąć dlaczego to zdanie zostało wybrane przez danego ucznia. Wszyscy w grupie komentują swoje wybory.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Ćwiczenia w parach / grupach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Fishbowl debate / akwarium - </a:t>
            </a:r>
            <a:r>
              <a:rPr lang="pl" sz="1600"/>
              <a:t>kilka osób siedzi w kręgu i prowadzi dyskusję na wybrany wcześniej temat. Reszta osób zajmuje miejsca dookoła dyskutujących i obserwuje przebieg debaty. Ich obowiązkiem jest analizowanie przebiegu dyskusji pod kątem doboru i skuteczności argumentacji, respektowania zasad regulaminowych, zachowań oraz ogólnego przebiegu dyskusji. Rola moderatora jest bardzo ograniczona, nie powinien ingerować w przebieg dyskusji.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600"/>
              <a:t>Jigsaw / grupy eksperckie - </a:t>
            </a:r>
            <a:r>
              <a:rPr lang="pl" sz="1600">
                <a:highlight>
                  <a:srgbClr val="FFFFFF"/>
                </a:highlight>
              </a:rPr>
              <a:t>Zagadnienie, które mamy omówić zostaje podzielone na kilka spójnych fragmentów, a klasa na grupy liczące tyle osób, co podzielone fragmenty. Zadaniem każdego ucznia jest opracowanie i przyswojenie jednej partii materiału, a następnie pracuje w grupie eksperckiej, a finalnie przekazanie jej grupie. Dzięki temu wszyscy opanowują całe zagadnienie.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471613"/>
            <a:ext cx="8832301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