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PT Sans Narrow"/>
      <p:regular r:id="rId16"/>
      <p:bold r:id="rId17"/>
    </p:embeddedFont>
    <p:embeddedFont>
      <p:font typeface="Open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E770309-A1DF-40CD-B746-6A8E54FCD088}">
  <a:tblStyle styleId="{9E770309-A1DF-40CD-B746-6A8E54FCD0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OpenSans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PTSansNarrow-bold.fntdata"/><Relationship Id="rId16" Type="http://schemas.openxmlformats.org/officeDocument/2006/relationships/font" Target="fonts/PTSansNarrow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OpenSans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OpenSans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3836ce324e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3836ce324e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3836ce324e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3836ce324e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384626a68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384626a68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384626a68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384626a68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384626a68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384626a68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384626a68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384626a68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38475545d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38475545d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384626a680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384626a680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939850" y="107150"/>
            <a:ext cx="7136700" cy="86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Student - Centered Classroom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6750" y="1125150"/>
            <a:ext cx="4870500" cy="3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rgbClr val="000000"/>
                </a:solidFill>
              </a:rPr>
              <a:t>Teacher’s Academy - Berlin</a:t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913" y="1671542"/>
            <a:ext cx="2141728" cy="61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Nauczyciel w centrum vs. uczeń w centrum</a:t>
            </a:r>
            <a:endParaRPr/>
          </a:p>
        </p:txBody>
      </p:sp>
      <p:graphicFrame>
        <p:nvGraphicFramePr>
          <p:cNvPr id="74" name="Google Shape;74;p14"/>
          <p:cNvGraphicFramePr/>
          <p:nvPr/>
        </p:nvGraphicFramePr>
        <p:xfrm>
          <a:off x="952500" y="1204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{9E770309-A1DF-40CD-B746-6A8E54FCD088}</a:tableStyleId>
              </a:tblPr>
              <a:tblGrid>
                <a:gridCol w="3619500"/>
                <a:gridCol w="3619500"/>
              </a:tblGrid>
              <a:tr h="398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600"/>
                        <a:t>Nauczyciel </a:t>
                      </a:r>
                      <a:r>
                        <a:rPr lang="pl" sz="1600"/>
                        <a:t>w centrum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600"/>
                        <a:t>Uczeń </a:t>
                      </a:r>
                      <a:r>
                        <a:rPr lang="pl" sz="1600"/>
                        <a:t>w centrum</a:t>
                      </a:r>
                      <a:endParaRPr sz="1600"/>
                    </a:p>
                  </a:txBody>
                  <a:tcPr marT="91425" marB="91425" marR="91425" marL="91425"/>
                </a:tc>
              </a:tr>
              <a:tr h="2753575">
                <a:tc>
                  <a:txBody>
                    <a:bodyPr/>
                    <a:lstStyle/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-"/>
                      </a:pPr>
                      <a:r>
                        <a:rPr lang="pl" sz="1600"/>
                        <a:t>nauczyciel jest liderem w klasie</a:t>
                      </a:r>
                      <a:endParaRPr sz="1600"/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-"/>
                      </a:pPr>
                      <a:r>
                        <a:rPr lang="pl" sz="1600"/>
                        <a:t>przekazuje wiedzę stosując metodę podawczą</a:t>
                      </a:r>
                      <a:endParaRPr sz="1600"/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-"/>
                      </a:pPr>
                      <a:r>
                        <a:rPr lang="pl" sz="1600"/>
                        <a:t>oceniany jest rezultat, ocenia tylko nauczyciel</a:t>
                      </a:r>
                      <a:endParaRPr sz="1600"/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-"/>
                      </a:pPr>
                      <a:r>
                        <a:rPr lang="pl" sz="1600"/>
                        <a:t>uczniowie biorą bierny udział w procesie nauczania </a:t>
                      </a:r>
                      <a:endParaRPr sz="1600"/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-"/>
                      </a:pPr>
                      <a:r>
                        <a:rPr lang="pl" sz="1600"/>
                        <a:t>uczniowie skupiają się na otrzymaniu dobrych odpowiedzi</a:t>
                      </a:r>
                      <a:endParaRPr sz="1600"/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-"/>
                      </a:pPr>
                      <a:r>
                        <a:rPr lang="pl" sz="1600"/>
                        <a:t>uczniowie współzawodniczą ze sobą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-"/>
                      </a:pPr>
                      <a:r>
                        <a:rPr lang="pl" sz="1600"/>
                        <a:t>nauczycielem jest mentorem / przewodnikiem</a:t>
                      </a:r>
                      <a:endParaRPr sz="1600"/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-"/>
                      </a:pPr>
                      <a:r>
                        <a:rPr lang="pl" sz="1600"/>
                        <a:t>uczniowie są zaangażowani w proces zdobywania wiedzy</a:t>
                      </a:r>
                      <a:endParaRPr sz="1600"/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-"/>
                      </a:pPr>
                      <a:r>
                        <a:rPr lang="pl" sz="1600"/>
                        <a:t>oprócz rezultatu oceniany jest proces zdobywania wiedzy, ocenia nauczyciel oraz uczniowie</a:t>
                      </a:r>
                      <a:endParaRPr sz="1600"/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-"/>
                      </a:pPr>
                      <a:r>
                        <a:rPr lang="pl" sz="1600"/>
                        <a:t>uczniowie skupiają się na zrozumieniu / </a:t>
                      </a:r>
                      <a:r>
                        <a:rPr lang="pl" sz="1600"/>
                        <a:t>zgłębieniu</a:t>
                      </a:r>
                      <a:r>
                        <a:rPr lang="pl" sz="1600"/>
                        <a:t> danego zagadnienia</a:t>
                      </a:r>
                      <a:endParaRPr sz="1600"/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-"/>
                      </a:pPr>
                      <a:r>
                        <a:rPr lang="pl" sz="1600"/>
                        <a:t>uczniowie współpracują i wspierają się</a:t>
                      </a:r>
                      <a:endParaRPr sz="16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Umiejętności XXI wieku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11700" y="1266325"/>
            <a:ext cx="42603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pl" sz="1900"/>
              <a:t>umiejętności uczenia się: krytyczne myślenie, kreatywność, współpraca, komunikacja</a:t>
            </a:r>
            <a:endParaRPr sz="1900"/>
          </a:p>
          <a:p>
            <a:pPr indent="-3492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pl" sz="1900"/>
              <a:t>umiejętność korzystania z:  informacji, mediów i technologii</a:t>
            </a:r>
            <a:endParaRPr sz="1900"/>
          </a:p>
          <a:p>
            <a:pPr indent="-3492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pl" sz="1900"/>
              <a:t>umiejętności życiowe: elastyczność, przywództwo, przedsiębiorczość, produktywność, umiejętności społeczne </a:t>
            </a:r>
            <a:endParaRPr sz="19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304825"/>
            <a:ext cx="4267200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Motywowanie uczniów do rozwijania umiejętności XXI w.</a:t>
            </a:r>
            <a:endParaRPr/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11700" y="1266325"/>
            <a:ext cx="4724700" cy="32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A212D"/>
              </a:buClr>
              <a:buSzPts val="1800"/>
              <a:buChar char="●"/>
            </a:pPr>
            <a:r>
              <a:rPr lang="pl">
                <a:solidFill>
                  <a:srgbClr val="0A212D"/>
                </a:solidFill>
                <a:highlight>
                  <a:srgbClr val="FFFFFF"/>
                </a:highlight>
              </a:rPr>
              <a:t>task-based learning - nauka zadaniowa</a:t>
            </a:r>
            <a:endParaRPr>
              <a:solidFill>
                <a:srgbClr val="0A212D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A212D"/>
              </a:buClr>
              <a:buSzPts val="1800"/>
              <a:buChar char="●"/>
            </a:pPr>
            <a:r>
              <a:rPr lang="pl">
                <a:solidFill>
                  <a:srgbClr val="0A212D"/>
                </a:solidFill>
                <a:highlight>
                  <a:srgbClr val="FFFFFF"/>
                </a:highlight>
              </a:rPr>
              <a:t>project-based learning - praca metodą projektu</a:t>
            </a:r>
            <a:endParaRPr>
              <a:solidFill>
                <a:srgbClr val="0A212D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A212D"/>
              </a:buClr>
              <a:buSzPts val="1800"/>
              <a:buChar char="●"/>
            </a:pPr>
            <a:r>
              <a:rPr lang="pl">
                <a:solidFill>
                  <a:srgbClr val="0A212D"/>
                </a:solidFill>
                <a:highlight>
                  <a:srgbClr val="FFFFFF"/>
                </a:highlight>
              </a:rPr>
              <a:t>współpraca na lekcjach</a:t>
            </a:r>
            <a:endParaRPr>
              <a:solidFill>
                <a:srgbClr val="0A212D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A212D"/>
              </a:buClr>
              <a:buSzPts val="1800"/>
              <a:buChar char="●"/>
            </a:pPr>
            <a:r>
              <a:rPr lang="pl">
                <a:solidFill>
                  <a:srgbClr val="0A212D"/>
                </a:solidFill>
                <a:highlight>
                  <a:srgbClr val="FFFFFF"/>
                </a:highlight>
              </a:rPr>
              <a:t>uczniowie skupiają się </a:t>
            </a:r>
            <a:r>
              <a:rPr lang="pl">
                <a:solidFill>
                  <a:srgbClr val="0A212D"/>
                </a:solidFill>
                <a:highlight>
                  <a:srgbClr val="FFFFFF"/>
                </a:highlight>
              </a:rPr>
              <a:t>rozwiązywaniu</a:t>
            </a:r>
            <a:r>
              <a:rPr lang="pl">
                <a:solidFill>
                  <a:srgbClr val="0A212D"/>
                </a:solidFill>
                <a:highlight>
                  <a:srgbClr val="FFFFFF"/>
                </a:highlight>
              </a:rPr>
              <a:t> problemów</a:t>
            </a:r>
            <a:endParaRPr>
              <a:solidFill>
                <a:srgbClr val="0A212D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A212D"/>
              </a:buClr>
              <a:buSzPts val="1800"/>
              <a:buChar char="●"/>
            </a:pPr>
            <a:r>
              <a:rPr lang="pl">
                <a:solidFill>
                  <a:srgbClr val="0A212D"/>
                </a:solidFill>
                <a:highlight>
                  <a:srgbClr val="FFFFFF"/>
                </a:highlight>
              </a:rPr>
              <a:t>uczniowie sami zgłębiają zagadnienia</a:t>
            </a:r>
            <a:endParaRPr>
              <a:solidFill>
                <a:srgbClr val="0A212D"/>
              </a:solidFill>
              <a:highlight>
                <a:srgbClr val="FFFFFF"/>
              </a:highlight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8800" y="1304825"/>
            <a:ext cx="3802800" cy="270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Task - based learning - uczenie się przez realizację zadań</a:t>
            </a:r>
            <a:endParaRPr/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highlight>
                  <a:srgbClr val="FFFFFF"/>
                </a:highlight>
              </a:rPr>
              <a:t>Głównym celem tego podejścia jest uczenie się przez realizację zadań. Zwykle nauczyciel wyznacza odpowiednie i interesujące zadania, a uczniowie, korzystając ze wcześniej zdobytej wiedzy, wykonują zadania z jak najmniejszą ilością błędów.</a:t>
            </a:r>
            <a:endParaRPr sz="1600"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pl" sz="1600">
                <a:highlight>
                  <a:srgbClr val="FFFFFF"/>
                </a:highlight>
              </a:rPr>
              <a:t>przed: nauczyciel robi wprowadzenie za pomocą burzy mózgów oraz zaprezentowania uczniom przykładowych rozwiązań / tekstów modelowych,</a:t>
            </a:r>
            <a:endParaRPr sz="1600"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l" sz="1600">
                <a:highlight>
                  <a:srgbClr val="FFFFFF"/>
                </a:highlight>
              </a:rPr>
              <a:t>w trakcie: nauczyciel przedstawia instrukcje do zadania. Uczniowie pracują nad zadaniem w parach / grupach; nauczyciel nie ingeruje w pracę uczniów, chyba, że jest poproszony o pomoc,</a:t>
            </a:r>
            <a:endParaRPr sz="1600"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l" sz="1600">
                <a:highlight>
                  <a:srgbClr val="FFFFFF"/>
                </a:highlight>
              </a:rPr>
              <a:t>po: uczniowie prezentują swoje zadania innym grupom, komentują, oceniają siebie nawzajem.</a:t>
            </a:r>
            <a:endParaRPr sz="1600"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l" sz="1600">
                <a:highlight>
                  <a:srgbClr val="FFFFFF"/>
                </a:highlight>
              </a:rPr>
              <a:t>przykłady - planowanie przedsięwzięcia, rozwiązywanie problemów</a:t>
            </a:r>
            <a:endParaRPr sz="160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PBL - praca metodą projektu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Podstawą pracy metodą projektu jest postawienie angażującego pytania otwartego dotyczącego prawdziwej sytuacji życiowej. Pytanie to będzie zawierało: wyzwanie, cel i odbiorców np.: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pl"/>
              <a:t>Jak możemy zaplanować poprawę jakości powietrza dla mieszkańców Warszawy?</a:t>
            </a:r>
            <a:endParaRPr i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wyzwanie - zaplanowanie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cel - poprawa jakości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/>
              <a:t>odbiorcy - mieszkańcy Warszawy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PBL - etapy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266325"/>
            <a:ext cx="42603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pl" sz="2200"/>
              <a:t>Przygotowanie planu pracy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pl" sz="2200"/>
              <a:t>Przygotowanie materiałów / zasobów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pl" sz="2200"/>
              <a:t>Rozwiązanie problemu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pl" sz="2200"/>
              <a:t>Analiza działań, poprawki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pl" sz="2200"/>
              <a:t>Propozycja rezultatu końcowego</a:t>
            </a:r>
            <a:endParaRPr sz="2200"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49075"/>
            <a:ext cx="4267200" cy="2845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PBL - przykłady rezultatów</a:t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266325"/>
            <a:ext cx="42603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wystąpienia publiczne, konferencje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aplikacje, gry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filmy dokumentalne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wystawy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czasopisma / e-booki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strony internetowe, blogi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debaty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raporty naukowe</a:t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49350"/>
            <a:ext cx="4267201" cy="284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Dziękuję za uwagę.</a:t>
            </a:r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5938" y="1152425"/>
            <a:ext cx="5572125" cy="35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