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F56-4B56-A9A5-5E1C47ACCD8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F56-4B56-A9A5-5E1C47ACCD8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F56-4B56-A9A5-5E1C47ACCD8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F56-4B56-A9A5-5E1C47ACCD8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F56-4B56-A9A5-5E1C47ACCD8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56-4B56-A9A5-5E1C47ACCD8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F56-4B56-A9A5-5E1C47ACCD8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3F56-4B56-A9A5-5E1C47ACCD8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3F56-4B56-A9A5-5E1C47ACCD8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3F56-4B56-A9A5-5E1C47ACCD8E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3F56-4B56-A9A5-5E1C47ACCD8E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3F56-4B56-A9A5-5E1C47ACCD8E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3F56-4B56-A9A5-5E1C47ACCD8E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3F56-4B56-A9A5-5E1C47ACCD8E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3F56-4B56-A9A5-5E1C47ACCD8E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3F56-4B56-A9A5-5E1C47ACCD8E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3F56-4B56-A9A5-5E1C47ACCD8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300" b="0" strike="noStrike" spc="-1">
                        <a:latin typeface="Arial"/>
                      </a:rPr>
                      <a:t>83,1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56-4B56-A9A5-5E1C47ACCD8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300" b="0" strike="noStrike" spc="-1">
                        <a:latin typeface="Arial"/>
                      </a:rPr>
                      <a:t>67,4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56-4B56-A9A5-5E1C47ACCD8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300" b="0" strike="noStrike" spc="-1">
                        <a:latin typeface="Arial"/>
                      </a:rPr>
                      <a:t>59,3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56-4B56-A9A5-5E1C47ACCD8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300" b="0" strike="noStrike" spc="-1">
                        <a:latin typeface="Arial"/>
                      </a:rPr>
                      <a:t>47,4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56-4B56-A9A5-5E1C47ACCD8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300" b="0" strike="noStrike" spc="-1">
                        <a:latin typeface="Arial"/>
                      </a:rPr>
                      <a:t>37,8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56-4B56-A9A5-5E1C47ACCD8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300" b="0" strike="noStrike" spc="-1">
                        <a:latin typeface="Arial"/>
                      </a:rPr>
                      <a:t>19,2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F56-4B56-A9A5-5E1C47ACCD8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300" b="0" strike="noStrike" spc="-1">
                        <a:latin typeface="Arial"/>
                      </a:rPr>
                      <a:t>17,5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F56-4B56-A9A5-5E1C47ACCD8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300" b="0" strike="noStrike" spc="-1">
                        <a:latin typeface="Arial"/>
                      </a:rPr>
                      <a:t>11,6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F56-4B56-A9A5-5E1C47ACCD8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300" b="0" strike="noStrike" spc="-1">
                        <a:latin typeface="Arial"/>
                      </a:rPr>
                      <a:t>10,7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F56-4B56-A9A5-5E1C47ACCD8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sz="1300" b="0" strike="noStrike" spc="-1">
                        <a:latin typeface="Arial"/>
                      </a:rPr>
                      <a:t>10,3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F56-4B56-A9A5-5E1C47ACCD8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sz="1300" b="0" strike="noStrike" spc="-1">
                        <a:latin typeface="Arial"/>
                      </a:rPr>
                      <a:t>9,7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F56-4B56-A9A5-5E1C47ACCD8E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sz="1300" b="0" strike="noStrike" spc="-1">
                        <a:latin typeface="Arial"/>
                      </a:rPr>
                      <a:t>8,9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F56-4B56-A9A5-5E1C47ACCD8E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sz="1300" b="0" strike="noStrike" spc="-1">
                        <a:latin typeface="Arial"/>
                      </a:rPr>
                      <a:t>6,9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F56-4B56-A9A5-5E1C47ACCD8E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sz="1300" b="0" strike="noStrike" spc="-1">
                        <a:latin typeface="Arial"/>
                      </a:rPr>
                      <a:t>5,4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F56-4B56-A9A5-5E1C47ACCD8E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sz="1300" b="0" strike="noStrike" spc="-1">
                        <a:latin typeface="Arial"/>
                      </a:rPr>
                      <a:t>5,0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F56-4B56-A9A5-5E1C47ACCD8E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sz="1300" b="0" strike="noStrike" spc="-1">
                        <a:latin typeface="Arial"/>
                      </a:rPr>
                      <a:t>4,0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F56-4B56-A9A5-5E1C47ACCD8E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sz="1300" b="0" strike="noStrike" spc="-1">
                        <a:latin typeface="Arial"/>
                      </a:rPr>
                      <a:t>2,1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F56-4B56-A9A5-5E1C47ACCD8E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-5400000" wrap="square"/>
              <a:lstStyle/>
              <a:p>
                <a:pPr>
                  <a:defRPr sz="1000" b="1" strike="noStrike" spc="-1">
                    <a:solidFill>
                      <a:srgbClr val="404040"/>
                    </a:solidFill>
                    <a:latin typeface="Verdana"/>
                    <a:ea typeface="Verdana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7"/>
                <c:pt idx="0">
                  <c:v>Germany</c:v>
                </c:pt>
                <c:pt idx="1">
                  <c:v>France</c:v>
                </c:pt>
                <c:pt idx="2">
                  <c:v>Italy</c:v>
                </c:pt>
                <c:pt idx="3">
                  <c:v>Spain</c:v>
                </c:pt>
                <c:pt idx="4">
                  <c:v>Poland</c:v>
                </c:pt>
                <c:pt idx="5">
                  <c:v>Romania</c:v>
                </c:pt>
                <c:pt idx="6">
                  <c:v>Netherlands</c:v>
                </c:pt>
                <c:pt idx="7">
                  <c:v>Belgium</c:v>
                </c:pt>
                <c:pt idx="8">
                  <c:v>Greece</c:v>
                </c:pt>
                <c:pt idx="9">
                  <c:v>Czechia</c:v>
                </c:pt>
                <c:pt idx="10">
                  <c:v>Portugal</c:v>
                </c:pt>
                <c:pt idx="11">
                  <c:v>Sweden</c:v>
                </c:pt>
                <c:pt idx="12">
                  <c:v>Hungary</c:v>
                </c:pt>
                <c:pt idx="13">
                  <c:v>Austria</c:v>
                </c:pt>
                <c:pt idx="14">
                  <c:v>Bulgaria</c:v>
                </c:pt>
                <c:pt idx="15">
                  <c:v>Denmark</c:v>
                </c:pt>
                <c:pt idx="16">
                  <c:v>Finland</c:v>
                </c:pt>
                <c:pt idx="17">
                  <c:v>Slovakia</c:v>
                </c:pt>
                <c:pt idx="18">
                  <c:v>Ireland</c:v>
                </c:pt>
                <c:pt idx="19">
                  <c:v>Croatia</c:v>
                </c:pt>
                <c:pt idx="20">
                  <c:v>Lithuania</c:v>
                </c:pt>
                <c:pt idx="21">
                  <c:v>Slovenia</c:v>
                </c:pt>
                <c:pt idx="22">
                  <c:v>Latvia</c:v>
                </c:pt>
                <c:pt idx="23">
                  <c:v>Estonia</c:v>
                </c:pt>
                <c:pt idx="24">
                  <c:v>Cyprus</c:v>
                </c:pt>
                <c:pt idx="25">
                  <c:v>Luxembourg</c:v>
                </c:pt>
                <c:pt idx="26">
                  <c:v>Malta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7"/>
                <c:pt idx="0">
                  <c:v>82.9</c:v>
                </c:pt>
                <c:pt idx="1">
                  <c:v>67.2</c:v>
                </c:pt>
                <c:pt idx="2">
                  <c:v>60.4</c:v>
                </c:pt>
                <c:pt idx="3">
                  <c:v>46.7</c:v>
                </c:pt>
                <c:pt idx="4">
                  <c:v>38</c:v>
                </c:pt>
                <c:pt idx="5">
                  <c:v>19.5</c:v>
                </c:pt>
                <c:pt idx="6">
                  <c:v>17.2</c:v>
                </c:pt>
                <c:pt idx="7">
                  <c:v>11.4</c:v>
                </c:pt>
                <c:pt idx="8">
                  <c:v>10.7</c:v>
                </c:pt>
                <c:pt idx="9">
                  <c:v>10.6</c:v>
                </c:pt>
                <c:pt idx="10">
                  <c:v>10.3</c:v>
                </c:pt>
                <c:pt idx="11">
                  <c:v>10.1</c:v>
                </c:pt>
                <c:pt idx="12">
                  <c:v>9.8000000000000007</c:v>
                </c:pt>
                <c:pt idx="13">
                  <c:v>8.8000000000000007</c:v>
                </c:pt>
                <c:pt idx="14">
                  <c:v>7.1</c:v>
                </c:pt>
                <c:pt idx="15">
                  <c:v>5.8</c:v>
                </c:pt>
                <c:pt idx="16">
                  <c:v>5.5</c:v>
                </c:pt>
                <c:pt idx="17">
                  <c:v>5.4</c:v>
                </c:pt>
                <c:pt idx="18">
                  <c:v>4.8</c:v>
                </c:pt>
                <c:pt idx="19">
                  <c:v>4.0999999999999996</c:v>
                </c:pt>
                <c:pt idx="20">
                  <c:v>2.8</c:v>
                </c:pt>
                <c:pt idx="21">
                  <c:v>2</c:v>
                </c:pt>
                <c:pt idx="22">
                  <c:v>1.9</c:v>
                </c:pt>
                <c:pt idx="23">
                  <c:v>1.3</c:v>
                </c:pt>
                <c:pt idx="24">
                  <c:v>0.9</c:v>
                </c:pt>
                <c:pt idx="25">
                  <c:v>0.6</c:v>
                </c:pt>
                <c:pt idx="2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3F56-4B56-A9A5-5E1C47ACC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-27"/>
        <c:axId val="44200813"/>
        <c:axId val="85950782"/>
      </c:barChart>
      <c:catAx>
        <c:axId val="4420081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 rot="-5400000"/>
          <a:lstStyle/>
          <a:p>
            <a:pPr>
              <a:defRPr sz="1100" b="0" strike="noStrike" spc="-1">
                <a:solidFill>
                  <a:srgbClr val="595959"/>
                </a:solidFill>
                <a:latin typeface="Verdana"/>
                <a:ea typeface="Verdana"/>
              </a:defRPr>
            </a:pPr>
            <a:endParaRPr lang="pl-PL"/>
          </a:p>
        </c:txPr>
        <c:crossAx val="85950782"/>
        <c:crosses val="autoZero"/>
        <c:auto val="1"/>
        <c:lblAlgn val="ctr"/>
        <c:lblOffset val="100"/>
        <c:noMultiLvlLbl val="0"/>
      </c:catAx>
      <c:valAx>
        <c:axId val="8595078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200813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200" b="0" strike="noStrike" spc="-1">
                <a:solidFill>
                  <a:srgbClr val="0F5494"/>
                </a:solidFill>
                <a:latin typeface="Verdana"/>
              </a:rPr>
              <a:t>Click to move the slide</a:t>
            </a: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8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8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8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8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27212704-DD57-4772-A2D1-CF06383159BF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30D5BB2C-6A69-496F-BEEE-A21907D71489}" type="slidenum">
              <a:rPr lang="fr-FR" sz="1200" b="0" strike="noStrike" spc="-1">
                <a:solidFill>
                  <a:srgbClr val="000000"/>
                </a:solidFill>
                <a:latin typeface="Arial"/>
                <a:ea typeface="+mn-ea"/>
              </a:rPr>
              <a:t>4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4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3A76929-019D-410D-9A24-6218134AD97F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13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7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B450091-C237-4B80-9CEA-391B6851D438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5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668EAE4-7953-4B0A-AE8F-32E4AC2F898A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6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936825E-ABFB-487C-BD4A-58624CFB58AF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7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D924E8B-DBEB-42ED-B93E-45CA19C11D93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8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23FF925-517C-44F2-89B5-2F1430F77867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9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6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0D4B6EC-5699-4DCA-8217-387740F03A42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10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6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87D4F35-6700-4A69-A48D-3E68ADF5FFFF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11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6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7716F7A-8B1D-4B21-AEFF-702E93736B1E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12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7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 hidden="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" name="CustomShape 2" hidden="1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3" name="CustomShape 3"/>
          <p:cNvSpPr/>
          <p:nvPr/>
        </p:nvSpPr>
        <p:spPr>
          <a:xfrm>
            <a:off x="0" y="981000"/>
            <a:ext cx="12240360" cy="5876640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/>
          </a:ln>
          <a:effectLst>
            <a:outerShdw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Picture 6" descr="LOGO CE-EN-quadri.eps"/>
          <p:cNvPicPr/>
          <p:nvPr/>
        </p:nvPicPr>
        <p:blipFill>
          <a:blip r:embed="rId15"/>
          <a:stretch/>
        </p:blipFill>
        <p:spPr>
          <a:xfrm>
            <a:off x="5276880" y="258840"/>
            <a:ext cx="1915200" cy="99828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5327640" y="2565360"/>
            <a:ext cx="6720120" cy="7902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3240">
              <a:lnSpc>
                <a:spcPct val="100000"/>
              </a:lnSpc>
            </a:pPr>
            <a:r>
              <a:rPr lang="en-US" sz="7600" b="1" strike="noStrike" spc="-1">
                <a:solidFill>
                  <a:srgbClr val="FFD624"/>
                </a:solidFill>
                <a:latin typeface="Verdana"/>
              </a:rPr>
              <a:t>Click to edit Master title style</a:t>
            </a:r>
            <a:endParaRPr lang="en-GB" sz="76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142CF389-07EE-4F49-B724-F2875B2426A6}" type="slidenum">
              <a:rPr lang="en-GB" sz="1400" b="0" strike="noStrike" spc="-1">
                <a:solidFill>
                  <a:srgbClr val="FFFFFF"/>
                </a:solidFill>
                <a:latin typeface="Verdana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  <p:sp>
        <p:nvSpPr>
          <p:cNvPr id="9" name="CustomShape 8"/>
          <p:cNvSpPr/>
          <p:nvPr/>
        </p:nvSpPr>
        <p:spPr>
          <a:xfrm>
            <a:off x="5689440" y="6659640"/>
            <a:ext cx="814680" cy="21564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i="1" strike="noStrike" spc="-1">
                <a:solidFill>
                  <a:srgbClr val="0F5494"/>
                </a:solidFill>
                <a:latin typeface="Verdana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400" b="0" strike="noStrike" spc="-1">
                <a:solidFill>
                  <a:srgbClr val="0F5494"/>
                </a:solidFill>
                <a:latin typeface="Verdana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9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50" name="PlaceHolder 3"/>
          <p:cNvSpPr>
            <a:spLocks noGrp="1"/>
          </p:cNvSpPr>
          <p:nvPr>
            <p:ph type="title"/>
          </p:nvPr>
        </p:nvSpPr>
        <p:spPr>
          <a:xfrm>
            <a:off x="527040" y="1339920"/>
            <a:ext cx="10972440" cy="9363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358920">
              <a:lnSpc>
                <a:spcPct val="100000"/>
              </a:lnSpc>
            </a:pPr>
            <a:r>
              <a:rPr lang="en-US" sz="3000" b="1" strike="noStrike" spc="-1">
                <a:solidFill>
                  <a:srgbClr val="0F5494"/>
                </a:solidFill>
                <a:latin typeface="Verdana"/>
              </a:rPr>
              <a:t>Click to edit Master title style</a:t>
            </a:r>
            <a:endParaRPr lang="en-GB" sz="30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09480" y="2492280"/>
            <a:ext cx="10972440" cy="3528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n-US" sz="2400" b="0" i="1" strike="noStrike" spc="-1">
                <a:solidFill>
                  <a:srgbClr val="0F5494"/>
                </a:solidFill>
                <a:latin typeface="Verdana"/>
              </a:rPr>
              <a:t>Click to edit Master text styles</a:t>
            </a:r>
            <a:endParaRPr lang="en-GB" sz="2400" b="0" i="1" strike="noStrike" spc="-1">
              <a:solidFill>
                <a:srgbClr val="0F5494"/>
              </a:solidFill>
              <a:latin typeface="Verdan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009FBA"/>
              </a:buClr>
              <a:buFont typeface="Symbol" charset="2"/>
              <a:buChar char=""/>
            </a:pPr>
            <a:r>
              <a:rPr lang="en-US" sz="2000" b="1" strike="noStrike" spc="-1">
                <a:solidFill>
                  <a:srgbClr val="0F5494"/>
                </a:solidFill>
                <a:latin typeface="Verdana"/>
              </a:rPr>
              <a:t>Second level</a:t>
            </a:r>
            <a:endParaRPr lang="en-GB" sz="2000" b="0" strike="noStrike" spc="-1">
              <a:solidFill>
                <a:srgbClr val="0F5494"/>
              </a:solidFill>
              <a:latin typeface="Verdana"/>
            </a:endParaRPr>
          </a:p>
          <a:p>
            <a:pPr marL="1143000" indent="-228240">
              <a:lnSpc>
                <a:spcPct val="100000"/>
              </a:lnSpc>
              <a:spcBef>
                <a:spcPts val="281"/>
              </a:spcBef>
              <a:tabLst>
                <a:tab pos="0" algn="l"/>
              </a:tabLst>
            </a:pPr>
            <a:r>
              <a:rPr lang="en-US" sz="1400" b="0" strike="noStrike" spc="-1">
                <a:solidFill>
                  <a:srgbClr val="0F5494"/>
                </a:solidFill>
                <a:latin typeface="Verdana"/>
              </a:rPr>
              <a:t>Third level</a:t>
            </a:r>
            <a:endParaRPr lang="en-GB" sz="1400" b="0" i="1" strike="noStrike" spc="-1">
              <a:solidFill>
                <a:srgbClr val="0F5494"/>
              </a:solidFill>
              <a:latin typeface="Verdana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level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level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1CFDCBEB-4F8B-4B12-81B4-AD4126207027}" type="slidenum">
              <a:rPr lang="en-GB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93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94" name="PlaceHolder 3"/>
          <p:cNvSpPr>
            <a:spLocks noGrp="1"/>
          </p:cNvSpPr>
          <p:nvPr>
            <p:ph type="title"/>
          </p:nvPr>
        </p:nvSpPr>
        <p:spPr>
          <a:xfrm>
            <a:off x="527040" y="1339920"/>
            <a:ext cx="10972440" cy="9363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01960">
              <a:lnSpc>
                <a:spcPct val="100000"/>
              </a:lnSpc>
            </a:pPr>
            <a:r>
              <a:rPr lang="en-US" sz="1690" b="1" strike="noStrike" spc="-1">
                <a:solidFill>
                  <a:srgbClr val="0F5494"/>
                </a:solidFill>
                <a:latin typeface="Verdana"/>
              </a:rPr>
              <a:t>Click to edit Master title style</a:t>
            </a:r>
            <a:endParaRPr lang="en-GB" sz="169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09480" y="2492280"/>
            <a:ext cx="10972440" cy="3528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92960" indent="-192600">
              <a:lnSpc>
                <a:spcPct val="100000"/>
              </a:lnSpc>
              <a:spcBef>
                <a:spcPts val="26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n-US" sz="1350" b="0" i="1" strike="noStrike" spc="-1">
                <a:solidFill>
                  <a:srgbClr val="0F5494"/>
                </a:solidFill>
                <a:latin typeface="Verdana"/>
              </a:rPr>
              <a:t>Click to edit Master text styles</a:t>
            </a:r>
            <a:endParaRPr lang="en-GB" sz="1350" b="0" i="1" strike="noStrike" spc="-1">
              <a:solidFill>
                <a:srgbClr val="0F5494"/>
              </a:solidFill>
              <a:latin typeface="Verdana"/>
            </a:endParaRPr>
          </a:p>
          <a:p>
            <a:pPr marL="417960" lvl="1" indent="-160200">
              <a:lnSpc>
                <a:spcPct val="100000"/>
              </a:lnSpc>
              <a:spcBef>
                <a:spcPts val="224"/>
              </a:spcBef>
              <a:buClr>
                <a:srgbClr val="009FBA"/>
              </a:buClr>
              <a:buFont typeface="Symbol" charset="2"/>
              <a:buChar char=""/>
            </a:pPr>
            <a:r>
              <a:rPr lang="en-US" sz="1130" b="1" strike="noStrike" spc="-1">
                <a:solidFill>
                  <a:srgbClr val="0F5494"/>
                </a:solidFill>
                <a:latin typeface="Verdana"/>
              </a:rPr>
              <a:t>Second level</a:t>
            </a:r>
            <a:endParaRPr lang="en-GB" sz="1130" b="0" strike="noStrike" spc="-1">
              <a:solidFill>
                <a:srgbClr val="0F5494"/>
              </a:solidFill>
              <a:latin typeface="Verdana"/>
            </a:endParaRPr>
          </a:p>
          <a:p>
            <a:pPr marL="642960" indent="-128160">
              <a:lnSpc>
                <a:spcPct val="100000"/>
              </a:lnSpc>
              <a:spcBef>
                <a:spcPts val="156"/>
              </a:spcBef>
              <a:tabLst>
                <a:tab pos="0" algn="l"/>
              </a:tabLst>
            </a:pPr>
            <a:r>
              <a:rPr lang="en-US" sz="790" b="0" strike="noStrike" spc="-1">
                <a:solidFill>
                  <a:srgbClr val="0F5494"/>
                </a:solidFill>
                <a:latin typeface="Verdana"/>
              </a:rPr>
              <a:t>Third level</a:t>
            </a:r>
            <a:endParaRPr lang="en-GB" sz="790" b="0" i="1" strike="noStrike" spc="-1">
              <a:solidFill>
                <a:srgbClr val="0F5494"/>
              </a:solidFill>
              <a:latin typeface="Verdana"/>
            </a:endParaRPr>
          </a:p>
          <a:p>
            <a:pPr marL="900000" lvl="3" indent="-12816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en-US" sz="1130" b="0" strike="noStrike" spc="-1">
                <a:solidFill>
                  <a:srgbClr val="000000"/>
                </a:solidFill>
                <a:latin typeface="Arial"/>
              </a:rPr>
              <a:t>Fourth level</a:t>
            </a:r>
            <a:endParaRPr lang="en-GB" sz="1130" b="0" strike="noStrike" spc="-1">
              <a:solidFill>
                <a:srgbClr val="000000"/>
              </a:solidFill>
              <a:latin typeface="Arial"/>
            </a:endParaRPr>
          </a:p>
          <a:p>
            <a:pPr marL="1157400" lvl="4" indent="-12816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StarSymbol"/>
              <a:buChar char="»"/>
              <a:tabLst>
                <a:tab pos="0" algn="l"/>
              </a:tabLst>
            </a:pPr>
            <a:r>
              <a:rPr lang="en-US" sz="1130" b="0" strike="noStrike" spc="-1">
                <a:solidFill>
                  <a:srgbClr val="000000"/>
                </a:solidFill>
                <a:latin typeface="Arial"/>
              </a:rPr>
              <a:t>Fifth level</a:t>
            </a:r>
            <a:endParaRPr lang="en-GB" sz="11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8CC2071C-DFB0-4803-87C9-9E2DA3B74676}" type="slidenum">
              <a:rPr lang="en-GB" sz="79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GB" sz="79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6" name="CustomShape 2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37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138" name="PlaceHolder 3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06294E79-B85C-4D89-909B-B1C63B1C0DDA}" type="slidenum">
              <a:rPr lang="en-GB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  <p:sp>
        <p:nvSpPr>
          <p:cNvPr id="141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200" b="0" strike="noStrike" spc="-1">
                <a:solidFill>
                  <a:srgbClr val="0F5494"/>
                </a:solidFill>
                <a:latin typeface="Verdana"/>
              </a:rPr>
              <a:t>Click to edit the title text format</a:t>
            </a:r>
          </a:p>
        </p:txBody>
      </p:sp>
      <p:sp>
        <p:nvSpPr>
          <p:cNvPr id="142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i="1" strike="noStrike" spc="-1">
                <a:solidFill>
                  <a:srgbClr val="0F5494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400" b="0" strike="noStrike" spc="-1">
                <a:solidFill>
                  <a:srgbClr val="0F5494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2207520" y="2133000"/>
            <a:ext cx="7704360" cy="2736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240" algn="ctr">
              <a:lnSpc>
                <a:spcPct val="100000"/>
              </a:lnSpc>
            </a:pPr>
            <a:r>
              <a:rPr lang="pl-PL" sz="6000" b="1" strike="noStrike">
                <a:solidFill>
                  <a:srgbClr val="FFD624"/>
                </a:solidFill>
                <a:latin typeface="Verdana"/>
              </a:rPr>
              <a:t>Odgrywanie scenek</a:t>
            </a:r>
            <a:br>
              <a:rPr lang="pl-PL"/>
            </a:br>
            <a:br>
              <a:rPr lang="pl-PL"/>
            </a:br>
            <a:r>
              <a:rPr lang="pl-PL" sz="6000" b="1" strike="noStrike">
                <a:solidFill>
                  <a:srgbClr val="FFD624"/>
                </a:solidFill>
                <a:latin typeface="Verdana"/>
              </a:rPr>
              <a:t>z procesu decyzyjnego UE</a:t>
            </a:r>
            <a:br>
              <a:rPr lang="pl-PL"/>
            </a:br>
            <a:r>
              <a:rPr lang="pl-PL" sz="1000" b="1" strike="noStrike">
                <a:solidFill>
                  <a:srgbClr val="FFD624"/>
                </a:solidFill>
                <a:latin typeface="Verdana"/>
              </a:rPr>
              <a:t>https://www.youtube.com/watch?v=zHjILxl9E6U</a:t>
            </a:r>
            <a:br>
              <a:rPr lang="pl-PL"/>
            </a:br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5" descr="european-council-table"/>
          <p:cNvPicPr/>
          <p:nvPr/>
        </p:nvPicPr>
        <p:blipFill>
          <a:blip r:embed="rId3"/>
          <a:stretch/>
        </p:blipFill>
        <p:spPr>
          <a:xfrm>
            <a:off x="3465360" y="3213000"/>
            <a:ext cx="5173200" cy="2665080"/>
          </a:xfrm>
          <a:prstGeom prst="rect">
            <a:avLst/>
          </a:prstGeom>
          <a:ln w="0">
            <a:noFill/>
          </a:ln>
        </p:spPr>
      </p:pic>
      <p:sp>
        <p:nvSpPr>
          <p:cNvPr id="237" name="CustomShape 1"/>
          <p:cNvSpPr/>
          <p:nvPr/>
        </p:nvSpPr>
        <p:spPr>
          <a:xfrm>
            <a:off x="1981080" y="-24336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2"/>
          <p:cNvSpPr/>
          <p:nvPr/>
        </p:nvSpPr>
        <p:spPr>
          <a:xfrm>
            <a:off x="3481920" y="1485360"/>
            <a:ext cx="5173200" cy="109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trike="noStrike">
                <a:solidFill>
                  <a:srgbClr val="0F5494"/>
                </a:solidFill>
                <a:latin typeface="Verdana"/>
              </a:rPr>
              <a:t>Odgrywanie scenek </a:t>
            </a:r>
          </a:p>
          <a:p>
            <a:pPr algn="ctr"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800" b="1" strike="noStrike">
                <a:solidFill>
                  <a:srgbClr val="0F5494"/>
                </a:solidFill>
                <a:latin typeface="Verdana"/>
              </a:rPr>
              <a:t>z procesu decyzyjnego UE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1523880" y="2637000"/>
            <a:ext cx="8497440" cy="3458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00000"/>
              </a:lnSpc>
            </a:pPr>
            <a:br>
              <a:rPr lang="pl-PL"/>
            </a:br>
            <a:br>
              <a:rPr lang="pl-PL"/>
            </a:br>
            <a:r>
              <a:rPr lang="pl-PL" sz="2000" b="1" strike="noStrike">
                <a:solidFill>
                  <a:srgbClr val="333399"/>
                </a:solidFill>
                <a:latin typeface="Calibri Light"/>
              </a:rPr>
              <a:t>Problem Komisji Europejskiej:</a:t>
            </a:r>
            <a:br>
              <a:rPr lang="pl-PL"/>
            </a:br>
            <a:br>
              <a:rPr lang="pl-PL"/>
            </a:br>
            <a:r>
              <a:rPr lang="pl-PL" sz="2000" b="1" strike="noStrike">
                <a:solidFill>
                  <a:srgbClr val="333399"/>
                </a:solidFill>
                <a:latin typeface="Calibri Light"/>
              </a:rPr>
              <a:t>Różnica w produkcji czekolady między krajami:</a:t>
            </a:r>
            <a:br>
              <a:rPr lang="pl-PL"/>
            </a:br>
            <a:r>
              <a:rPr lang="pl-PL" sz="2000" b="1" strike="noStrike">
                <a:solidFill>
                  <a:srgbClr val="333399"/>
                </a:solidFill>
                <a:latin typeface="Calibri Light"/>
              </a:rPr>
              <a:t>masło kakaowe a inne tłuszcze roślinne</a:t>
            </a:r>
            <a:br>
              <a:rPr lang="pl-PL"/>
            </a:br>
            <a:br>
              <a:rPr lang="pl-PL"/>
            </a:br>
            <a:r>
              <a:rPr lang="pl-PL" sz="2000" b="1" strike="noStrike">
                <a:solidFill>
                  <a:srgbClr val="333399"/>
                </a:solidFill>
                <a:latin typeface="Calibri Light"/>
              </a:rPr>
              <a:t>Czekolada, która zawiera tłuszcze roślinne niepochodzące z kakao, w niektórych krajach nie może być nazywana „czekoladą” i dlatego nie może być w nich sprzedawana.</a:t>
            </a:r>
            <a:br>
              <a:rPr lang="pl-PL"/>
            </a:br>
            <a:br>
              <a:rPr lang="pl-PL"/>
            </a:br>
            <a:endParaRPr lang="pl-PL"/>
          </a:p>
        </p:txBody>
      </p:sp>
      <p:sp>
        <p:nvSpPr>
          <p:cNvPr id="240" name="CustomShape 2"/>
          <p:cNvSpPr/>
          <p:nvPr/>
        </p:nvSpPr>
        <p:spPr>
          <a:xfrm>
            <a:off x="1836360" y="149400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b="1" strike="noStrike">
                <a:solidFill>
                  <a:srgbClr val="0F5494"/>
                </a:solidFill>
                <a:latin typeface="Verdana"/>
              </a:rPr>
              <a:t>Rynek wewnętrzny UE:</a:t>
            </a:r>
            <a:br>
              <a:rPr lang="pl-PL"/>
            </a:br>
            <a:r>
              <a:rPr lang="pl-PL" sz="2800" b="1" strike="noStrike">
                <a:solidFill>
                  <a:srgbClr val="0F5494"/>
                </a:solidFill>
                <a:latin typeface="Verdana"/>
              </a:rPr>
              <a:t>swobodny przepływ towarów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1703520" y="2700000"/>
            <a:ext cx="8174160" cy="4041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00000"/>
              </a:lnSpc>
            </a:pPr>
            <a:br>
              <a:rPr lang="pl-PL"/>
            </a:br>
            <a:br>
              <a:rPr lang="pl-PL"/>
            </a:br>
            <a:br>
              <a:rPr lang="pl-PL"/>
            </a:br>
            <a:r>
              <a:rPr lang="pl-PL" sz="2000" b="1" strike="noStrike">
                <a:solidFill>
                  <a:srgbClr val="333399"/>
                </a:solidFill>
                <a:latin typeface="Calibri Light"/>
              </a:rPr>
              <a:t>– Przedsiębiorstwa z państw członkowskich mogą produkować czekoladę z innych tłuszczów roślinnych</a:t>
            </a:r>
            <a:br>
              <a:rPr lang="pl-PL"/>
            </a:br>
            <a:br>
              <a:rPr lang="pl-PL"/>
            </a:br>
            <a:r>
              <a:rPr lang="pl-PL" sz="1600" b="1" strike="noStrike">
                <a:solidFill>
                  <a:srgbClr val="3E6FD2"/>
                </a:solidFill>
                <a:latin typeface="Calibri Light"/>
              </a:rPr>
              <a:t>(</a:t>
            </a:r>
            <a:r>
              <a:rPr lang="pl-PL" sz="1600" b="1" i="1" strike="noStrike">
                <a:solidFill>
                  <a:srgbClr val="3E6FD2"/>
                </a:solidFill>
                <a:latin typeface="Calibri Light"/>
              </a:rPr>
              <a:t>co oznacza, że mogą one zastępować masło kakaowe</a:t>
            </a:r>
            <a:r>
              <a:rPr lang="pl-PL" sz="1600" b="1" strike="noStrike">
                <a:solidFill>
                  <a:srgbClr val="3E6FD2"/>
                </a:solidFill>
                <a:latin typeface="Calibri Light"/>
              </a:rPr>
              <a:t>)</a:t>
            </a:r>
            <a:br>
              <a:rPr lang="pl-PL"/>
            </a:br>
            <a:br>
              <a:rPr lang="pl-PL"/>
            </a:br>
            <a:br>
              <a:rPr lang="pl-PL"/>
            </a:br>
            <a:r>
              <a:rPr lang="pl-PL" sz="2000" b="1" strike="noStrike">
                <a:solidFill>
                  <a:srgbClr val="333399"/>
                </a:solidFill>
                <a:latin typeface="Calibri Light"/>
              </a:rPr>
              <a:t>– Państwa członkowskie muszą dopuścić na swój rynek czekoladę zawierającą inne tłuszcze roślinne niż </a:t>
            </a:r>
            <a:br>
              <a:rPr lang="pl-PL"/>
            </a:br>
            <a:r>
              <a:rPr lang="pl-PL" sz="2000" b="1" strike="noStrike">
                <a:solidFill>
                  <a:srgbClr val="333399"/>
                </a:solidFill>
                <a:latin typeface="Calibri Light"/>
              </a:rPr>
              <a:t>masło kakaowe</a:t>
            </a:r>
            <a:br>
              <a:rPr lang="pl-PL"/>
            </a:br>
            <a:br>
              <a:rPr lang="pl-PL"/>
            </a:br>
            <a:r>
              <a:rPr lang="pl-PL" sz="2000" b="1" strike="noStrike">
                <a:solidFill>
                  <a:srgbClr val="333399"/>
                </a:solidFill>
                <a:latin typeface="Calibri Light"/>
              </a:rPr>
              <a:t>	</a:t>
            </a:r>
            <a:r>
              <a:rPr lang="pl-PL" sz="1600" b="1" strike="noStrike">
                <a:solidFill>
                  <a:srgbClr val="3E6FD2"/>
                </a:solidFill>
                <a:latin typeface="Calibri Light"/>
              </a:rPr>
              <a:t>(</a:t>
            </a:r>
            <a:r>
              <a:rPr lang="pl-PL" sz="1600" b="1" i="1" strike="noStrike">
                <a:solidFill>
                  <a:srgbClr val="3E6FD2"/>
                </a:solidFill>
                <a:latin typeface="Calibri Light"/>
              </a:rPr>
              <a:t>co oznacza, że mogą sprzedawać czekoladę z innymi składnikami w innych państwach członkowskich i nadal nazywać ją czekoladą</a:t>
            </a:r>
            <a:r>
              <a:rPr lang="pl-PL" sz="1600" b="1" strike="noStrike">
                <a:solidFill>
                  <a:srgbClr val="3E6FD2"/>
                </a:solidFill>
                <a:latin typeface="Calibri Light"/>
              </a:rPr>
              <a:t>)</a:t>
            </a: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endParaRPr lang="pl-PL"/>
          </a:p>
        </p:txBody>
      </p:sp>
      <p:sp>
        <p:nvSpPr>
          <p:cNvPr id="242" name="CustomShape 2"/>
          <p:cNvSpPr/>
          <p:nvPr/>
        </p:nvSpPr>
        <p:spPr>
          <a:xfrm>
            <a:off x="1836360" y="149400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600" b="1" strike="noStrike">
                <a:solidFill>
                  <a:srgbClr val="0F5494"/>
                </a:solidFill>
                <a:latin typeface="Verdana"/>
              </a:rPr>
              <a:t>Wniosek KE dotyczący dyrektywy czekoladowej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1558440" y="1476000"/>
            <a:ext cx="8497440" cy="3897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00000"/>
              </a:lnSpc>
            </a:pPr>
            <a:r>
              <a:rPr lang="pl-PL" sz="2000" b="1" strike="noStrike">
                <a:solidFill>
                  <a:srgbClr val="333399"/>
                </a:solidFill>
                <a:latin typeface="Calibri Light"/>
              </a:rPr>
              <a:t>Otrzymacie teraz krótkie streszczenia – </a:t>
            </a:r>
            <a:br>
              <a:rPr lang="pl-PL"/>
            </a:br>
            <a:br>
              <a:rPr lang="pl-PL"/>
            </a:br>
            <a:r>
              <a:rPr lang="pl-PL" sz="2000" b="1" strike="noStrike">
                <a:solidFill>
                  <a:srgbClr val="333399"/>
                </a:solidFill>
                <a:latin typeface="Calibri Light"/>
              </a:rPr>
              <a:t>poświęćcie kilka minut na ich przeczytanie.</a:t>
            </a:r>
            <a:br>
              <a:rPr lang="pl-PL"/>
            </a:br>
            <a:br>
              <a:rPr lang="pl-PL"/>
            </a:br>
            <a:br>
              <a:rPr lang="pl-PL"/>
            </a:br>
            <a:r>
              <a:rPr lang="pl-PL" sz="3600" b="1" strike="noStrike">
                <a:solidFill>
                  <a:srgbClr val="333399"/>
                </a:solidFill>
                <a:latin typeface="Calibri Light"/>
              </a:rPr>
              <a:t>Powodzenia!</a:t>
            </a:r>
            <a:br>
              <a:rPr lang="pl-PL"/>
            </a:br>
            <a:br>
              <a:rPr lang="pl-PL"/>
            </a:br>
            <a:br>
              <a:rPr lang="pl-PL"/>
            </a:br>
            <a:endParaRPr lang="pl-PL"/>
          </a:p>
        </p:txBody>
      </p:sp>
      <p:pic>
        <p:nvPicPr>
          <p:cNvPr id="244" name="Picture 3" descr="chocolade"/>
          <p:cNvPicPr/>
          <p:nvPr/>
        </p:nvPicPr>
        <p:blipFill>
          <a:blip r:embed="rId3"/>
          <a:stretch/>
        </p:blipFill>
        <p:spPr>
          <a:xfrm>
            <a:off x="1523880" y="4915080"/>
            <a:ext cx="9143640" cy="1942920"/>
          </a:xfrm>
          <a:prstGeom prst="rect">
            <a:avLst/>
          </a:prstGeom>
          <a:ln w="0">
            <a:noFill/>
          </a:ln>
        </p:spPr>
      </p:pic>
      <p:sp>
        <p:nvSpPr>
          <p:cNvPr id="245" name="CustomShape 2"/>
          <p:cNvSpPr/>
          <p:nvPr/>
        </p:nvSpPr>
        <p:spPr>
          <a:xfrm>
            <a:off x="1981080" y="11592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991520" y="1989000"/>
            <a:ext cx="2376000" cy="144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2000" b="1" strike="noStrike">
                <a:solidFill>
                  <a:srgbClr val="0F5494"/>
                </a:solidFill>
                <a:latin typeface="Verdana"/>
                <a:ea typeface="Verdana"/>
              </a:rPr>
              <a:t>Unia Europejska:</a:t>
            </a:r>
            <a:br>
              <a:rPr lang="pl-PL"/>
            </a:br>
            <a:r>
              <a:rPr lang="pl-PL" sz="2000" b="1" strike="noStrike">
                <a:solidFill>
                  <a:srgbClr val="0F5494"/>
                </a:solidFill>
                <a:latin typeface="Verdana"/>
                <a:ea typeface="Verdana"/>
              </a:rPr>
              <a:t>27 państw</a:t>
            </a:r>
            <a:br>
              <a:rPr lang="pl-PL"/>
            </a:br>
            <a:br>
              <a:rPr lang="pl-PL"/>
            </a:br>
            <a:endParaRPr lang="pl-PL"/>
          </a:p>
        </p:txBody>
      </p:sp>
      <p:pic>
        <p:nvPicPr>
          <p:cNvPr id="187" name="Content Placeholder 4"/>
          <p:cNvPicPr/>
          <p:nvPr/>
        </p:nvPicPr>
        <p:blipFill>
          <a:blip r:embed="rId2"/>
          <a:stretch/>
        </p:blipFill>
        <p:spPr>
          <a:xfrm>
            <a:off x="4871880" y="1347480"/>
            <a:ext cx="5547960" cy="5249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1919520" y="1799640"/>
            <a:ext cx="8229240" cy="461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50000"/>
              </a:lnSpc>
              <a:spcBef>
                <a:spcPts val="1599"/>
              </a:spcBef>
            </a:pPr>
            <a:r>
              <a:rPr lang="pl-PL" sz="1800" b="1" strike="noStrike">
                <a:solidFill>
                  <a:srgbClr val="0F5494"/>
                </a:solidFill>
                <a:latin typeface="Verdana"/>
              </a:rPr>
              <a:t>Liczba ludności w milionach osób (2021 r.)</a:t>
            </a:r>
            <a:br>
              <a:rPr lang="pl-PL"/>
            </a:br>
            <a:r>
              <a:rPr lang="pl-PL" sz="1800" b="1" strike="noStrike">
                <a:solidFill>
                  <a:srgbClr val="0F5494"/>
                </a:solidFill>
                <a:latin typeface="Verdana"/>
              </a:rPr>
              <a:t>447 mln łącznie</a:t>
            </a:r>
            <a:br>
              <a:rPr lang="pl-PL"/>
            </a:br>
            <a:endParaRPr lang="pl-PL"/>
          </a:p>
        </p:txBody>
      </p:sp>
      <p:graphicFrame>
        <p:nvGraphicFramePr>
          <p:cNvPr id="189" name="Chart 3"/>
          <p:cNvGraphicFramePr/>
          <p:nvPr/>
        </p:nvGraphicFramePr>
        <p:xfrm>
          <a:off x="2273760" y="2030760"/>
          <a:ext cx="8110080" cy="4469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2423520" y="1439640"/>
            <a:ext cx="4628880" cy="526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201960">
              <a:lnSpc>
                <a:spcPct val="100000"/>
              </a:lnSpc>
            </a:pPr>
            <a:r>
              <a:rPr lang="pl-PL" sz="2100" b="1" strike="noStrike">
                <a:solidFill>
                  <a:srgbClr val="0F5494"/>
                </a:solidFill>
                <a:latin typeface="Verdana"/>
              </a:rPr>
              <a:t>Troje przewodniczących: </a:t>
            </a:r>
          </a:p>
        </p:txBody>
      </p:sp>
      <p:sp>
        <p:nvSpPr>
          <p:cNvPr id="191" name="CustomShape 2"/>
          <p:cNvSpPr/>
          <p:nvPr/>
        </p:nvSpPr>
        <p:spPr>
          <a:xfrm>
            <a:off x="2661480" y="1998720"/>
            <a:ext cx="2754000" cy="74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30" b="1" strike="noStrike">
                <a:solidFill>
                  <a:srgbClr val="667F1E"/>
                </a:solidFill>
                <a:latin typeface="Verdana"/>
              </a:rPr>
              <a:t>Roberta Metsola</a:t>
            </a:r>
            <a:br>
              <a:rPr lang="pl-PL"/>
            </a:br>
            <a:r>
              <a:rPr lang="pl-PL" sz="1430" b="1" strike="noStrike">
                <a:solidFill>
                  <a:srgbClr val="333399"/>
                </a:solidFill>
                <a:latin typeface="Verdana"/>
              </a:rPr>
              <a:t>Parlament Europejski</a:t>
            </a:r>
          </a:p>
        </p:txBody>
      </p:sp>
      <p:sp>
        <p:nvSpPr>
          <p:cNvPr id="192" name="CustomShape 3"/>
          <p:cNvSpPr/>
          <p:nvPr/>
        </p:nvSpPr>
        <p:spPr>
          <a:xfrm>
            <a:off x="2655720" y="3705840"/>
            <a:ext cx="3645000" cy="52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430" b="1" strike="noStrike">
                <a:solidFill>
                  <a:srgbClr val="667F1E"/>
                </a:solidFill>
                <a:latin typeface="Verdana"/>
              </a:rPr>
              <a:t>Charles Michel</a:t>
            </a:r>
            <a:br>
              <a:rPr lang="pl-PL"/>
            </a:br>
            <a:r>
              <a:rPr lang="pl-PL" sz="1430" b="1" strike="noStrike">
                <a:solidFill>
                  <a:srgbClr val="333399"/>
                </a:solidFill>
                <a:latin typeface="Verdana"/>
              </a:rPr>
              <a:t>Rada Europejska</a:t>
            </a:r>
          </a:p>
        </p:txBody>
      </p:sp>
      <p:sp>
        <p:nvSpPr>
          <p:cNvPr id="193" name="CustomShape 4"/>
          <p:cNvSpPr/>
          <p:nvPr/>
        </p:nvSpPr>
        <p:spPr>
          <a:xfrm>
            <a:off x="2655720" y="5193000"/>
            <a:ext cx="3486960" cy="71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30" b="1" strike="noStrike">
                <a:solidFill>
                  <a:srgbClr val="667F1E"/>
                </a:solidFill>
                <a:latin typeface="Verdana"/>
              </a:rPr>
              <a:t>Ursula von der Leyen</a:t>
            </a:r>
          </a:p>
          <a:p>
            <a:pPr>
              <a:lnSpc>
                <a:spcPct val="100000"/>
              </a:lnSpc>
            </a:pPr>
            <a:r>
              <a:rPr lang="pl-PL" sz="1430" b="1" strike="noStrike">
                <a:solidFill>
                  <a:srgbClr val="333399"/>
                </a:solidFill>
                <a:latin typeface="Verdana"/>
              </a:rPr>
              <a:t>Komisja Europejska</a:t>
            </a:r>
          </a:p>
          <a:p>
            <a:pPr>
              <a:lnSpc>
                <a:spcPct val="100000"/>
              </a:lnSpc>
            </a:pPr>
            <a:endParaRPr lang="en-GB" sz="1430" b="0" strike="noStrike" spc="-1">
              <a:latin typeface="Arial"/>
            </a:endParaRPr>
          </a:p>
        </p:txBody>
      </p:sp>
      <p:pic>
        <p:nvPicPr>
          <p:cNvPr id="194" name="Picture 6"/>
          <p:cNvPicPr/>
          <p:nvPr/>
        </p:nvPicPr>
        <p:blipFill>
          <a:blip r:embed="rId3"/>
          <a:srcRect l="42754" t="352"/>
          <a:stretch/>
        </p:blipFill>
        <p:spPr>
          <a:xfrm>
            <a:off x="7907040" y="3319920"/>
            <a:ext cx="1221480" cy="132372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2"/>
          <p:cNvPicPr/>
          <p:nvPr/>
        </p:nvPicPr>
        <p:blipFill>
          <a:blip r:embed="rId4"/>
          <a:stretch/>
        </p:blipFill>
        <p:spPr>
          <a:xfrm>
            <a:off x="7896240" y="4847760"/>
            <a:ext cx="1224720" cy="1413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13"/>
          <p:cNvPicPr/>
          <p:nvPr/>
        </p:nvPicPr>
        <p:blipFill>
          <a:blip r:embed="rId5"/>
          <a:stretch/>
        </p:blipFill>
        <p:spPr>
          <a:xfrm>
            <a:off x="7896240" y="1667880"/>
            <a:ext cx="1224720" cy="1413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2362320" y="3340080"/>
            <a:ext cx="2160000" cy="533160"/>
          </a:xfrm>
          <a:prstGeom prst="rect">
            <a:avLst/>
          </a:prstGeom>
          <a:noFill/>
          <a:ln w="31680">
            <a:solidFill>
              <a:srgbClr val="0093D3"/>
            </a:solidFill>
            <a:miter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261"/>
              </a:spcBef>
              <a:tabLst>
                <a:tab pos="0" algn="l"/>
              </a:tabLst>
            </a:pPr>
            <a:r>
              <a:rPr lang="pl-PL" sz="1300" b="1" strike="noStrike">
                <a:solidFill>
                  <a:srgbClr val="333399"/>
                </a:solidFill>
                <a:latin typeface="Calibri"/>
              </a:rPr>
              <a:t>Parlament Europejski</a:t>
            </a:r>
          </a:p>
        </p:txBody>
      </p:sp>
      <p:sp>
        <p:nvSpPr>
          <p:cNvPr id="198" name="CustomShape 2"/>
          <p:cNvSpPr/>
          <p:nvPr/>
        </p:nvSpPr>
        <p:spPr>
          <a:xfrm>
            <a:off x="1836360" y="1484640"/>
            <a:ext cx="7427520" cy="50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b="1" strike="noStrike">
                <a:solidFill>
                  <a:srgbClr val="0F5494"/>
                </a:solidFill>
                <a:latin typeface="Calibri Light"/>
              </a:rPr>
              <a:t>Instytucje Unii</a:t>
            </a:r>
          </a:p>
        </p:txBody>
      </p:sp>
      <p:sp>
        <p:nvSpPr>
          <p:cNvPr id="199" name="CustomShape 3"/>
          <p:cNvSpPr/>
          <p:nvPr/>
        </p:nvSpPr>
        <p:spPr>
          <a:xfrm>
            <a:off x="2362320" y="4254480"/>
            <a:ext cx="99036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61"/>
              </a:spcBef>
            </a:pPr>
            <a:r>
              <a:rPr lang="pl-PL" sz="1300" b="1" strike="noStrike">
                <a:solidFill>
                  <a:srgbClr val="333399"/>
                </a:solidFill>
                <a:latin typeface="Calibri"/>
              </a:rPr>
              <a:t>Trybunał Sprawiedliwości</a:t>
            </a:r>
          </a:p>
        </p:txBody>
      </p:sp>
      <p:sp>
        <p:nvSpPr>
          <p:cNvPr id="200" name="CustomShape 4"/>
          <p:cNvSpPr/>
          <p:nvPr/>
        </p:nvSpPr>
        <p:spPr>
          <a:xfrm>
            <a:off x="3657600" y="4254480"/>
            <a:ext cx="99036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61"/>
              </a:spcBef>
            </a:pPr>
            <a:r>
              <a:rPr lang="pl-PL" sz="1300" b="1" strike="noStrike">
                <a:solidFill>
                  <a:srgbClr val="333399"/>
                </a:solidFill>
                <a:latin typeface="Calibri"/>
              </a:rPr>
              <a:t>Europejski Trybunał Obrachunkowy</a:t>
            </a:r>
          </a:p>
        </p:txBody>
      </p:sp>
      <p:sp>
        <p:nvSpPr>
          <p:cNvPr id="201" name="CustomShape 5"/>
          <p:cNvSpPr/>
          <p:nvPr/>
        </p:nvSpPr>
        <p:spPr>
          <a:xfrm>
            <a:off x="4952880" y="42544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61"/>
              </a:spcBef>
            </a:pPr>
            <a:r>
              <a:rPr lang="pl-PL" sz="1300" b="1" strike="noStrike">
                <a:solidFill>
                  <a:srgbClr val="333399"/>
                </a:solidFill>
                <a:latin typeface="Calibri"/>
              </a:rPr>
              <a:t>Komitet Ekonomiczno-Społeczny</a:t>
            </a:r>
          </a:p>
        </p:txBody>
      </p:sp>
      <p:sp>
        <p:nvSpPr>
          <p:cNvPr id="202" name="CustomShape 6"/>
          <p:cNvSpPr/>
          <p:nvPr/>
        </p:nvSpPr>
        <p:spPr>
          <a:xfrm>
            <a:off x="7543800" y="42544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pl-PL" sz="1300" b="1" strike="noStrike">
                <a:solidFill>
                  <a:srgbClr val="333399"/>
                </a:solidFill>
                <a:latin typeface="Calibri"/>
              </a:rPr>
              <a:t>Komitet Regionów</a:t>
            </a:r>
          </a:p>
        </p:txBody>
      </p:sp>
      <p:sp>
        <p:nvSpPr>
          <p:cNvPr id="203" name="CustomShape 7"/>
          <p:cNvSpPr/>
          <p:nvPr/>
        </p:nvSpPr>
        <p:spPr>
          <a:xfrm>
            <a:off x="4952880" y="33400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80000"/>
              </a:lnSpc>
              <a:spcBef>
                <a:spcPts val="261"/>
              </a:spcBef>
            </a:pPr>
            <a:r>
              <a:rPr lang="pl-PL" sz="1300" b="1" strike="noStrike">
                <a:solidFill>
                  <a:srgbClr val="333399"/>
                </a:solidFill>
                <a:latin typeface="Calibri"/>
              </a:rPr>
              <a:t>Rada Unii Europejskiej</a:t>
            </a:r>
          </a:p>
          <a:p>
            <a:pPr algn="ctr">
              <a:lnSpc>
                <a:spcPct val="80000"/>
              </a:lnSpc>
              <a:spcBef>
                <a:spcPts val="261"/>
              </a:spcBef>
            </a:pPr>
            <a:r>
              <a:rPr lang="pl-PL" sz="1300" b="1" strike="noStrike">
                <a:solidFill>
                  <a:srgbClr val="333399"/>
                </a:solidFill>
                <a:latin typeface="Calibri"/>
              </a:rPr>
              <a:t>(Rada)</a:t>
            </a:r>
          </a:p>
        </p:txBody>
      </p:sp>
      <p:sp>
        <p:nvSpPr>
          <p:cNvPr id="204" name="CustomShape 8"/>
          <p:cNvSpPr/>
          <p:nvPr/>
        </p:nvSpPr>
        <p:spPr>
          <a:xfrm>
            <a:off x="7543800" y="33400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pl-PL" sz="1300" b="1" strike="noStrike">
                <a:solidFill>
                  <a:srgbClr val="333399"/>
                </a:solidFill>
                <a:latin typeface="Calibri"/>
              </a:rPr>
              <a:t>Komisja Europejska</a:t>
            </a:r>
          </a:p>
        </p:txBody>
      </p:sp>
      <p:sp>
        <p:nvSpPr>
          <p:cNvPr id="205" name="CustomShape 9"/>
          <p:cNvSpPr/>
          <p:nvPr/>
        </p:nvSpPr>
        <p:spPr>
          <a:xfrm>
            <a:off x="2362320" y="51688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pl-PL" sz="1300" b="1" strike="noStrike">
                <a:solidFill>
                  <a:srgbClr val="333399"/>
                </a:solidFill>
                <a:latin typeface="Calibri"/>
              </a:rPr>
              <a:t>Europejski Bank Inwestycyjny</a:t>
            </a:r>
          </a:p>
        </p:txBody>
      </p:sp>
      <p:sp>
        <p:nvSpPr>
          <p:cNvPr id="206" name="CustomShape 10"/>
          <p:cNvSpPr/>
          <p:nvPr/>
        </p:nvSpPr>
        <p:spPr>
          <a:xfrm>
            <a:off x="7543800" y="51688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pl-PL" sz="1300" b="1" strike="noStrike">
                <a:solidFill>
                  <a:srgbClr val="333399"/>
                </a:solidFill>
                <a:latin typeface="Calibri"/>
              </a:rPr>
              <a:t>Europejski Bank Centralny</a:t>
            </a:r>
          </a:p>
        </p:txBody>
      </p:sp>
      <p:sp>
        <p:nvSpPr>
          <p:cNvPr id="207" name="CustomShape 11"/>
          <p:cNvSpPr/>
          <p:nvPr/>
        </p:nvSpPr>
        <p:spPr>
          <a:xfrm>
            <a:off x="5257800" y="5092920"/>
            <a:ext cx="1752120" cy="685440"/>
          </a:xfrm>
          <a:prstGeom prst="ellipse">
            <a:avLst/>
          </a:prstGeom>
          <a:noFill/>
          <a:ln w="31750">
            <a:solidFill>
              <a:srgbClr val="0093D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12"/>
          <p:cNvSpPr/>
          <p:nvPr/>
        </p:nvSpPr>
        <p:spPr>
          <a:xfrm>
            <a:off x="5105520" y="5221440"/>
            <a:ext cx="20570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pl-PL" sz="1300" b="1" strike="noStrike">
                <a:solidFill>
                  <a:srgbClr val="333399"/>
                </a:solidFill>
                <a:latin typeface="Calibri"/>
              </a:rPr>
              <a:t>Agencje</a:t>
            </a:r>
          </a:p>
        </p:txBody>
      </p:sp>
      <p:sp>
        <p:nvSpPr>
          <p:cNvPr id="209" name="CustomShape 13"/>
          <p:cNvSpPr/>
          <p:nvPr/>
        </p:nvSpPr>
        <p:spPr>
          <a:xfrm>
            <a:off x="4952880" y="2425680"/>
            <a:ext cx="2285640" cy="533160"/>
          </a:xfrm>
          <a:prstGeom prst="rect">
            <a:avLst/>
          </a:prstGeom>
          <a:noFill/>
          <a:ln w="31750">
            <a:solidFill>
              <a:schemeClr val="accent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pl-PL" sz="1300" b="1" strike="noStrike">
                <a:solidFill>
                  <a:srgbClr val="333399"/>
                </a:solidFill>
                <a:latin typeface="Calibri"/>
              </a:rPr>
              <a:t>Rada Europejska (szczyt)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5274000" y="2847960"/>
            <a:ext cx="5139000" cy="2952000"/>
          </a:xfrm>
          <a:prstGeom prst="rect">
            <a:avLst/>
          </a:prstGeom>
          <a:solidFill>
            <a:srgbClr val="BDDEFF"/>
          </a:solidFill>
          <a:ln w="0"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TextShape 2"/>
          <p:cNvSpPr txBox="1"/>
          <p:nvPr/>
        </p:nvSpPr>
        <p:spPr>
          <a:xfrm>
            <a:off x="1827000" y="1484280"/>
            <a:ext cx="8229240" cy="93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3200" b="1" strike="noStrike">
                <a:solidFill>
                  <a:srgbClr val="0F5494"/>
                </a:solidFill>
                <a:latin typeface="Calibri Light"/>
              </a:rPr>
              <a:t>Parlament Europejski – głos obywateli</a:t>
            </a:r>
          </a:p>
        </p:txBody>
      </p:sp>
      <p:sp>
        <p:nvSpPr>
          <p:cNvPr id="212" name="CustomShape 3"/>
          <p:cNvSpPr/>
          <p:nvPr/>
        </p:nvSpPr>
        <p:spPr>
          <a:xfrm>
            <a:off x="5205240" y="2006640"/>
            <a:ext cx="5276520" cy="3816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600" b="1" strike="noStrike">
                <a:solidFill>
                  <a:srgbClr val="333399"/>
                </a:solidFill>
                <a:latin typeface="Webdings"/>
              </a:rPr>
              <a:t>4 </a:t>
            </a:r>
            <a:r>
              <a:rPr lang="pl-PL" sz="1600" b="1" strike="noStrike">
                <a:solidFill>
                  <a:srgbClr val="333399"/>
                </a:solidFill>
                <a:latin typeface="Verdana"/>
              </a:rPr>
              <a:t>Decyduje o aktach prawnych UE i budżecie wraz z Radą Unii Europejskiej</a:t>
            </a:r>
            <a:br>
              <a:rPr lang="pl-PL"/>
            </a:br>
            <a:r>
              <a:rPr lang="pl-PL" sz="1600" b="1" strike="noStrike">
                <a:solidFill>
                  <a:srgbClr val="333399"/>
                </a:solidFill>
                <a:latin typeface="Webdings"/>
              </a:rPr>
              <a:t>4 </a:t>
            </a:r>
            <a:r>
              <a:rPr lang="pl-PL" sz="1600" b="1" strike="noStrike">
                <a:solidFill>
                  <a:srgbClr val="333399"/>
                </a:solidFill>
                <a:latin typeface="Verdana"/>
              </a:rPr>
              <a:t>Demokratyczny nadzór nad wszystkimi działaniami UE</a:t>
            </a:r>
          </a:p>
          <a:p>
            <a:pPr>
              <a:lnSpc>
                <a:spcPct val="100000"/>
              </a:lnSpc>
            </a:pPr>
            <a:r>
              <a:rPr lang="pl-PL" sz="1600" b="1" strike="noStrike">
                <a:solidFill>
                  <a:srgbClr val="333399"/>
                </a:solidFill>
                <a:latin typeface="Webdings"/>
              </a:rPr>
              <a:t>4 </a:t>
            </a:r>
            <a:r>
              <a:rPr lang="pl-PL" sz="1600" b="1" strike="noStrike">
                <a:solidFill>
                  <a:srgbClr val="333399"/>
                </a:solidFill>
                <a:latin typeface="Verdana"/>
              </a:rPr>
              <a:t>Parlament Europejski składa się z 705 posłów</a:t>
            </a:r>
          </a:p>
          <a:p>
            <a:pPr>
              <a:lnSpc>
                <a:spcPct val="100000"/>
              </a:lnSpc>
            </a:pPr>
            <a:r>
              <a:rPr lang="pl-PL" sz="1600" b="1" strike="noStrike">
                <a:solidFill>
                  <a:srgbClr val="333399"/>
                </a:solidFill>
                <a:latin typeface="Webdings"/>
              </a:rPr>
              <a:t>4 </a:t>
            </a:r>
            <a:r>
              <a:rPr lang="pl-PL" sz="1600" b="1" strike="noStrike">
                <a:solidFill>
                  <a:srgbClr val="333399"/>
                </a:solidFill>
                <a:latin typeface="Verdana"/>
              </a:rPr>
              <a:t>Wybory co pięć lat (lata 2019–2024)</a:t>
            </a:r>
          </a:p>
        </p:txBody>
      </p:sp>
      <p:pic>
        <p:nvPicPr>
          <p:cNvPr id="213" name="Afbeelding 3"/>
          <p:cNvPicPr/>
          <p:nvPr/>
        </p:nvPicPr>
        <p:blipFill>
          <a:blip r:embed="rId3"/>
          <a:stretch/>
        </p:blipFill>
        <p:spPr>
          <a:xfrm>
            <a:off x="1622520" y="3140280"/>
            <a:ext cx="3547800" cy="2367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16" descr="presidencia_conselho"/>
          <p:cNvPicPr/>
          <p:nvPr/>
        </p:nvPicPr>
        <p:blipFill>
          <a:blip r:embed="rId3"/>
          <a:stretch/>
        </p:blipFill>
        <p:spPr>
          <a:xfrm>
            <a:off x="1828800" y="2486880"/>
            <a:ext cx="8586360" cy="4038120"/>
          </a:xfrm>
          <a:prstGeom prst="rect">
            <a:avLst/>
          </a:prstGeom>
          <a:ln w="0">
            <a:noFill/>
          </a:ln>
        </p:spPr>
      </p:pic>
      <p:sp>
        <p:nvSpPr>
          <p:cNvPr id="215" name="TextShape 1"/>
          <p:cNvSpPr txBox="1"/>
          <p:nvPr/>
        </p:nvSpPr>
        <p:spPr>
          <a:xfrm>
            <a:off x="1827000" y="1484640"/>
            <a:ext cx="8229240" cy="93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3000" b="1" strike="noStrike">
                <a:solidFill>
                  <a:srgbClr val="0F5494"/>
                </a:solidFill>
                <a:latin typeface="Calibri Light"/>
              </a:rPr>
              <a:t>Rada Unii Europejskiej – głos państw członkowskich</a:t>
            </a:r>
          </a:p>
        </p:txBody>
      </p:sp>
      <p:sp>
        <p:nvSpPr>
          <p:cNvPr id="216" name="CustomShape 2"/>
          <p:cNvSpPr/>
          <p:nvPr/>
        </p:nvSpPr>
        <p:spPr>
          <a:xfrm>
            <a:off x="4419720" y="1805760"/>
            <a:ext cx="6136920" cy="43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l-PL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pl-PL" sz="1600" b="1" strike="noStrike">
                <a:solidFill>
                  <a:srgbClr val="333399"/>
                </a:solidFill>
                <a:latin typeface="Verdana"/>
              </a:rPr>
              <a:t>Po jednym ministrze z każdego państwa UE</a:t>
            </a:r>
            <a:br>
              <a:rPr lang="pl-PL"/>
            </a:br>
            <a:r>
              <a:rPr lang="pl-PL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pl-PL" sz="1600" b="1" strike="noStrike">
                <a:solidFill>
                  <a:srgbClr val="333399"/>
                </a:solidFill>
                <a:latin typeface="Verdana"/>
              </a:rPr>
              <a:t>Prezydencja: przechodnia ze zmianą co sześć miesięcy</a:t>
            </a:r>
            <a:br>
              <a:rPr lang="pl-PL"/>
            </a:br>
            <a:r>
              <a:rPr lang="pl-PL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pl-PL" sz="1600" b="1" strike="noStrike">
                <a:solidFill>
                  <a:srgbClr val="333399"/>
                </a:solidFill>
                <a:latin typeface="Verdana"/>
              </a:rPr>
              <a:t>Decyduje o aktach prawnych UE i budżecie wraz </a:t>
            </a:r>
            <a:br>
              <a:rPr lang="pl-PL"/>
            </a:br>
            <a:r>
              <a:rPr lang="pl-PL" sz="1600" b="1" strike="noStrike">
                <a:solidFill>
                  <a:srgbClr val="333399"/>
                </a:solidFill>
                <a:latin typeface="Verdana"/>
              </a:rPr>
              <a:t> z Parlamentem</a:t>
            </a:r>
            <a:br>
              <a:rPr lang="pl-PL"/>
            </a:br>
            <a:r>
              <a:rPr lang="pl-PL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pl-PL" sz="1600" b="1" strike="noStrike">
                <a:solidFill>
                  <a:srgbClr val="333399"/>
                </a:solidFill>
                <a:latin typeface="Verdana"/>
              </a:rPr>
              <a:t>Zarządza wspólną polityką zagraniczną </a:t>
            </a:r>
            <a:br>
              <a:rPr lang="pl-PL"/>
            </a:br>
            <a:r>
              <a:rPr lang="pl-PL" sz="1600" b="1" strike="noStrike">
                <a:solidFill>
                  <a:srgbClr val="333399"/>
                </a:solidFill>
                <a:latin typeface="Verdana"/>
              </a:rPr>
              <a:t> i bezpieczeństwa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1827000" y="1484280"/>
            <a:ext cx="8229240" cy="93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3000" b="1" strike="noStrike">
                <a:solidFill>
                  <a:srgbClr val="0F5494"/>
                </a:solidFill>
                <a:latin typeface="Calibri Light"/>
              </a:rPr>
              <a:t>Komisja Europejska – promowanie wspólnego interesu</a:t>
            </a:r>
          </a:p>
        </p:txBody>
      </p:sp>
      <p:sp>
        <p:nvSpPr>
          <p:cNvPr id="218" name="CustomShape 2"/>
          <p:cNvSpPr/>
          <p:nvPr/>
        </p:nvSpPr>
        <p:spPr>
          <a:xfrm>
            <a:off x="3483360" y="1823040"/>
            <a:ext cx="5360400" cy="3816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600" b="1" strike="noStrike">
                <a:solidFill>
                  <a:srgbClr val="333399"/>
                </a:solidFill>
                <a:latin typeface="Verdana"/>
              </a:rPr>
              <a:t>27 niezależnych członków, </a:t>
            </a:r>
            <a:br>
              <a:rPr lang="pl-PL"/>
            </a:br>
            <a:r>
              <a:rPr lang="pl-PL" sz="1600" b="1" strike="noStrike">
                <a:solidFill>
                  <a:srgbClr val="333399"/>
                </a:solidFill>
                <a:latin typeface="Verdana"/>
              </a:rPr>
              <a:t>po jednym z każdego państwa UE</a:t>
            </a:r>
            <a:br>
              <a:rPr lang="pl-PL"/>
            </a:br>
            <a:br>
              <a:rPr lang="pl-PL"/>
            </a:br>
            <a:r>
              <a:rPr lang="pl-PL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pl-PL" sz="1600" b="1" strike="noStrike">
                <a:solidFill>
                  <a:srgbClr val="333399"/>
                </a:solidFill>
                <a:latin typeface="Verdana"/>
              </a:rPr>
              <a:t>Proponuje nowe prawodawstwo</a:t>
            </a:r>
            <a:br>
              <a:rPr lang="pl-PL"/>
            </a:br>
            <a:br>
              <a:rPr lang="pl-PL"/>
            </a:br>
            <a:r>
              <a:rPr lang="pl-PL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pl-PL" sz="1600" b="1" strike="noStrike">
                <a:solidFill>
                  <a:srgbClr val="333399"/>
                </a:solidFill>
                <a:latin typeface="Verdana"/>
              </a:rPr>
              <a:t>Organ wykonawczy </a:t>
            </a:r>
          </a:p>
          <a:p>
            <a:pPr>
              <a:lnSpc>
                <a:spcPct val="100000"/>
              </a:lnSpc>
            </a:pPr>
            <a:br>
              <a:rPr lang="pl-PL"/>
            </a:br>
            <a:r>
              <a:rPr lang="pl-PL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pl-PL" sz="1600" b="1" strike="noStrike">
                <a:solidFill>
                  <a:srgbClr val="333399"/>
                </a:solidFill>
                <a:latin typeface="Verdana"/>
              </a:rPr>
              <a:t>Strażniczka traktatów</a:t>
            </a:r>
          </a:p>
          <a:p>
            <a:pPr>
              <a:lnSpc>
                <a:spcPct val="100000"/>
              </a:lnSpc>
            </a:pPr>
            <a:br>
              <a:rPr lang="pl-PL"/>
            </a:br>
            <a:r>
              <a:rPr lang="pl-PL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pl-PL" sz="1600" b="1" strike="noStrike">
                <a:solidFill>
                  <a:srgbClr val="333399"/>
                </a:solidFill>
                <a:latin typeface="Verdana"/>
              </a:rPr>
              <a:t>Reprezentuje UE na arenie międzynarodowej</a:t>
            </a:r>
          </a:p>
        </p:txBody>
      </p:sp>
      <p:pic>
        <p:nvPicPr>
          <p:cNvPr id="219" name="Picture 2"/>
          <p:cNvPicPr/>
          <p:nvPr/>
        </p:nvPicPr>
        <p:blipFill>
          <a:blip r:embed="rId3"/>
          <a:stretch/>
        </p:blipFill>
        <p:spPr>
          <a:xfrm>
            <a:off x="3355200" y="4925520"/>
            <a:ext cx="5328360" cy="1929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981080" y="47664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Line 2"/>
          <p:cNvSpPr/>
          <p:nvPr/>
        </p:nvSpPr>
        <p:spPr>
          <a:xfrm>
            <a:off x="6124320" y="3053160"/>
            <a:ext cx="0" cy="7596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3"/>
          <p:cNvSpPr/>
          <p:nvPr/>
        </p:nvSpPr>
        <p:spPr>
          <a:xfrm>
            <a:off x="3737880" y="234540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4"/>
          <p:cNvSpPr/>
          <p:nvPr/>
        </p:nvSpPr>
        <p:spPr>
          <a:xfrm>
            <a:off x="3810240" y="242172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pl-PL" sz="1200" b="1" strike="noStrike">
                <a:solidFill>
                  <a:srgbClr val="333399"/>
                </a:solidFill>
                <a:latin typeface="Calibri"/>
              </a:rPr>
              <a:t>Obywatele, grupy interesów, eksperci: dyskutują, konsultują się</a:t>
            </a:r>
          </a:p>
        </p:txBody>
      </p:sp>
      <p:sp>
        <p:nvSpPr>
          <p:cNvPr id="224" name="CustomShape 5"/>
          <p:cNvSpPr/>
          <p:nvPr/>
        </p:nvSpPr>
        <p:spPr>
          <a:xfrm>
            <a:off x="3686040" y="321372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6"/>
          <p:cNvSpPr/>
          <p:nvPr/>
        </p:nvSpPr>
        <p:spPr>
          <a:xfrm>
            <a:off x="3998160" y="329004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pl-PL" sz="1200" b="1" strike="noStrike">
                <a:solidFill>
                  <a:srgbClr val="333399"/>
                </a:solidFill>
                <a:latin typeface="Calibri"/>
              </a:rPr>
              <a:t>Komisja: przedkłada formalny wniosek </a:t>
            </a:r>
          </a:p>
        </p:txBody>
      </p:sp>
      <p:sp>
        <p:nvSpPr>
          <p:cNvPr id="226" name="CustomShape 7"/>
          <p:cNvSpPr/>
          <p:nvPr/>
        </p:nvSpPr>
        <p:spPr>
          <a:xfrm>
            <a:off x="3677760" y="404820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8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8"/>
          <p:cNvSpPr/>
          <p:nvPr/>
        </p:nvSpPr>
        <p:spPr>
          <a:xfrm>
            <a:off x="3866400" y="412452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pl-PL" sz="1200" b="1" strike="noStrike">
                <a:solidFill>
                  <a:srgbClr val="333399"/>
                </a:solidFill>
                <a:latin typeface="Calibri"/>
              </a:rPr>
              <a:t>Parlament i Rada Unii Europejskiej: wspólnie decydują </a:t>
            </a:r>
          </a:p>
        </p:txBody>
      </p:sp>
      <p:sp>
        <p:nvSpPr>
          <p:cNvPr id="228" name="CustomShape 9"/>
          <p:cNvSpPr/>
          <p:nvPr/>
        </p:nvSpPr>
        <p:spPr>
          <a:xfrm>
            <a:off x="3863880" y="582192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pl-PL" sz="1200" b="1" strike="noStrike">
                <a:solidFill>
                  <a:srgbClr val="333399"/>
                </a:solidFill>
                <a:latin typeface="Calibri"/>
              </a:rPr>
              <a:t>Komisja i Trybunał Sprawiedliwości: monitorują wdrażanie</a:t>
            </a:r>
          </a:p>
        </p:txBody>
      </p:sp>
      <p:sp>
        <p:nvSpPr>
          <p:cNvPr id="229" name="CustomShape 10"/>
          <p:cNvSpPr/>
          <p:nvPr/>
        </p:nvSpPr>
        <p:spPr>
          <a:xfrm>
            <a:off x="3849480" y="5745600"/>
            <a:ext cx="4876560" cy="53316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11"/>
          <p:cNvSpPr/>
          <p:nvPr/>
        </p:nvSpPr>
        <p:spPr>
          <a:xfrm>
            <a:off x="3686040" y="487008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12"/>
          <p:cNvSpPr/>
          <p:nvPr/>
        </p:nvSpPr>
        <p:spPr>
          <a:xfrm>
            <a:off x="3887280" y="494604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pl-PL" sz="1200" b="1" strike="noStrike">
                <a:solidFill>
                  <a:srgbClr val="333399"/>
                </a:solidFill>
                <a:latin typeface="Calibri"/>
              </a:rPr>
              <a:t>Organy krajowe lub władze lokalne: wdrażają</a:t>
            </a:r>
          </a:p>
        </p:txBody>
      </p:sp>
      <p:sp>
        <p:nvSpPr>
          <p:cNvPr id="232" name="Line 13"/>
          <p:cNvSpPr/>
          <p:nvPr/>
        </p:nvSpPr>
        <p:spPr>
          <a:xfrm>
            <a:off x="6124320" y="3884760"/>
            <a:ext cx="0" cy="7632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Line 14"/>
          <p:cNvSpPr/>
          <p:nvPr/>
        </p:nvSpPr>
        <p:spPr>
          <a:xfrm>
            <a:off x="6124320" y="4735800"/>
            <a:ext cx="0" cy="7632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Line 15"/>
          <p:cNvSpPr/>
          <p:nvPr/>
        </p:nvSpPr>
        <p:spPr>
          <a:xfrm>
            <a:off x="6124320" y="5573880"/>
            <a:ext cx="0" cy="7632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16"/>
          <p:cNvSpPr/>
          <p:nvPr/>
        </p:nvSpPr>
        <p:spPr>
          <a:xfrm>
            <a:off x="1846800" y="1484640"/>
            <a:ext cx="734508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800" b="1" strike="noStrike">
                <a:solidFill>
                  <a:srgbClr val="0F5494"/>
                </a:solidFill>
                <a:latin typeface="Verdana"/>
              </a:rPr>
              <a:t>Jak powstają akty prawne UE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671</TotalTime>
  <Words>463</Words>
  <Application>Microsoft Office PowerPoint</Application>
  <PresentationFormat>Panoramiczny</PresentationFormat>
  <Paragraphs>74</Paragraphs>
  <Slides>13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13</vt:i4>
      </vt:variant>
    </vt:vector>
  </HeadingPairs>
  <TitlesOfParts>
    <vt:vector size="27" baseType="lpstr">
      <vt:lpstr>Arial</vt:lpstr>
      <vt:lpstr>Calibri</vt:lpstr>
      <vt:lpstr>Calibri Light</vt:lpstr>
      <vt:lpstr>DejaVu Sans</vt:lpstr>
      <vt:lpstr>StarSymbol</vt:lpstr>
      <vt:lpstr>Symbol</vt:lpstr>
      <vt:lpstr>Times New Roman</vt:lpstr>
      <vt:lpstr>Verdana</vt:lpstr>
      <vt:lpstr>Webdings</vt:lpstr>
      <vt:lpstr>Wingdings</vt:lpstr>
      <vt:lpstr>Office Theme</vt:lpstr>
      <vt:lpstr>Office Theme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>INFELDT Madeleine (COMM-THE HAGUE)</dc:creator>
  <dc:description/>
  <cp:lastModifiedBy>Jolanta Wiszniewska</cp:lastModifiedBy>
  <cp:revision>83</cp:revision>
  <dcterms:created xsi:type="dcterms:W3CDTF">2015-09-01T10:36:18Z</dcterms:created>
  <dcterms:modified xsi:type="dcterms:W3CDTF">2025-05-08T11:33:55Z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ActionId">
    <vt:lpwstr>9b29f482-2235-4a46-9c2b-963185109feb</vt:lpwstr>
  </property>
  <property fmtid="{D5CDD505-2E9C-101B-9397-08002B2CF9AE}" pid="3" name="MSIP_Label_6bd9ddd1-4d20-43f6-abfa-fc3c07406f94_ContentBits">
    <vt:lpwstr>0</vt:lpwstr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etDate">
    <vt:lpwstr>2022-12-01T10:53:59Z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Notes">
    <vt:i4>10</vt:i4>
  </property>
  <property fmtid="{D5CDD505-2E9C-101B-9397-08002B2CF9AE}" pid="10" name="PresentationFormat">
    <vt:lpwstr>Widescreen</vt:lpwstr>
  </property>
  <property fmtid="{D5CDD505-2E9C-101B-9397-08002B2CF9AE}" pid="11" name="Slides">
    <vt:i4>13</vt:i4>
  </property>
</Properties>
</file>